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59" r:id="rId1"/>
    <p:sldMasterId id="2147483660" r:id="rId2"/>
    <p:sldMasterId id="2147483670" r:id="rId3"/>
  </p:sldMasterIdLst>
  <p:notesMasterIdLst>
    <p:notesMasterId r:id="rId27"/>
  </p:notesMasterIdLst>
  <p:sldIdLst>
    <p:sldId id="351" r:id="rId4"/>
    <p:sldId id="403" r:id="rId5"/>
    <p:sldId id="328" r:id="rId6"/>
    <p:sldId id="329" r:id="rId7"/>
    <p:sldId id="352" r:id="rId8"/>
    <p:sldId id="405" r:id="rId9"/>
    <p:sldId id="398" r:id="rId10"/>
    <p:sldId id="404" r:id="rId11"/>
    <p:sldId id="460" r:id="rId12"/>
    <p:sldId id="456" r:id="rId13"/>
    <p:sldId id="683" r:id="rId14"/>
    <p:sldId id="685" r:id="rId15"/>
    <p:sldId id="684" r:id="rId16"/>
    <p:sldId id="459" r:id="rId17"/>
    <p:sldId id="686" r:id="rId18"/>
    <p:sldId id="413" r:id="rId19"/>
    <p:sldId id="357" r:id="rId20"/>
    <p:sldId id="420" r:id="rId21"/>
    <p:sldId id="415" r:id="rId22"/>
    <p:sldId id="294" r:id="rId23"/>
    <p:sldId id="399" r:id="rId24"/>
    <p:sldId id="457" r:id="rId25"/>
    <p:sldId id="387" r:id="rId26"/>
  </p:sldIdLst>
  <p:sldSz cx="9144000" cy="5143500" type="screen16x9"/>
  <p:notesSz cx="6858000" cy="9144000"/>
  <p:embeddedFontLst>
    <p:embeddedFont>
      <p:font typeface="Montserrat" panose="00000500000000000000" pitchFamily="2" charset="-52"/>
      <p:regular r:id="rId28"/>
      <p:bold r:id="rId29"/>
      <p:italic r:id="rId30"/>
      <p:boldItalic r:id="rId31"/>
    </p:embeddedFont>
    <p:embeddedFont>
      <p:font typeface="Montserrat Medium" panose="00000600000000000000" pitchFamily="2" charset="-52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A7B7"/>
    <a:srgbClr val="A15EC9"/>
    <a:srgbClr val="B64EC1"/>
    <a:srgbClr val="FFCF66"/>
    <a:srgbClr val="8455E2"/>
    <a:srgbClr val="3E98A6"/>
    <a:srgbClr val="1D1A42"/>
    <a:srgbClr val="29385B"/>
    <a:srgbClr val="60E5FC"/>
    <a:srgbClr val="8354E2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9" autoAdjust="0"/>
    <p:restoredTop sz="91054" autoAdjust="0"/>
  </p:normalViewPr>
  <p:slideViewPr>
    <p:cSldViewPr snapToGrid="0">
      <p:cViewPr varScale="1">
        <p:scale>
          <a:sx n="143" d="100"/>
          <a:sy n="143" d="100"/>
        </p:scale>
        <p:origin x="690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84" d="100"/>
          <a:sy n="184" d="100"/>
        </p:scale>
        <p:origin x="1668" y="-120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4551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1f866c2cd8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1f866c2cd8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6622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1f866c2cd8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1f866c2cd8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2964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1f866c2cd8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1f866c2cd8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4436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1f866c2cd8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1f866c2cd8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8942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1f866c2cd8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1f866c2cd8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29726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9030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8995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2250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49847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1866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43077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1f866c2cd8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1f866c2cd8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04430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1f866c2cd8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1f866c2cd8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361696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96863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5505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6953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7692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1f866c2cd8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1f866c2cd8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86532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1f866c2cd8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1f866c2cd8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9042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1f866c2cd8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1f866c2cd8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5469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7939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1f866c2cd8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1f866c2cd8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0444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5315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7219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0259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3404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5941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2655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7603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7616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0759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7880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778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9070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57349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65222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63822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3882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76413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0909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8448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6965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4563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92611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microsoft.com/office/2017/06/relationships/model3d" Target="../media/model3d1.glb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3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28.svg"/><Relationship Id="rId10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openxmlformats.org/officeDocument/2006/relationships/image" Target="../media/image3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17/06/relationships/model3d" Target="../media/model3d4.glb"/><Relationship Id="rId3" Type="http://schemas.openxmlformats.org/officeDocument/2006/relationships/image" Target="../media/image13.png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17/06/relationships/model3d" Target="../media/model3d3.glb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microsoft.com/office/2017/06/relationships/model3d" Target="../media/model3d2.glb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13.png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svg"/><Relationship Id="rId10" Type="http://schemas.openxmlformats.org/officeDocument/2006/relationships/image" Target="../media/image28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A4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44455" y="1319865"/>
            <a:ext cx="5873919" cy="20387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600"/>
              </a:spcAft>
              <a:buNone/>
            </a:pPr>
            <a:r>
              <a:rPr lang="ru-RU" sz="2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Платформа "Октагон": опыт прохождения студенческой практики на реальных задачах </a:t>
            </a:r>
            <a:br>
              <a:rPr lang="ru-RU" sz="2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2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от бизнеса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42C798-330E-454C-9112-BDE6C09A40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6901" y="-1"/>
            <a:ext cx="2987099" cy="51435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284E68-505D-4462-8C19-EAB53F0E7226}"/>
              </a:ext>
            </a:extLst>
          </p:cNvPr>
          <p:cNvSpPr txBox="1"/>
          <p:nvPr/>
        </p:nvSpPr>
        <p:spPr>
          <a:xfrm>
            <a:off x="344455" y="3727828"/>
            <a:ext cx="4353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Досова Алина </a:t>
            </a:r>
            <a:r>
              <a:rPr kumimoji="0" lang="ru-RU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Замирбековна</a:t>
            </a:r>
            <a:endParaRPr lang="ru-RU" b="1" dirty="0">
              <a:solidFill>
                <a:srgbClr val="FFFFFF"/>
              </a:solidFill>
              <a:latin typeface="Montserrat" panose="00000500000000000000" pitchFamily="2" charset="-52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Продакт</a:t>
            </a:r>
            <a:r>
              <a:rPr lang="ru-RU" dirty="0">
                <a:solidFill>
                  <a:srgbClr val="FFFFFF"/>
                </a:solidFill>
                <a:latin typeface="Montserrat" panose="00000500000000000000" pitchFamily="2" charset="-52"/>
                <a:ea typeface="Verdana" panose="020B0604030504040204" pitchFamily="34" charset="0"/>
                <a:cs typeface="Times New Roman" panose="02020603050405020304" pitchFamily="18" charset="0"/>
              </a:rPr>
              <a:t>-менеджер ГК «Форус»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809201-0E74-43F9-BF5D-387ECC396E92}"/>
              </a:ext>
            </a:extLst>
          </p:cNvPr>
          <p:cNvSpPr txBox="1"/>
          <p:nvPr/>
        </p:nvSpPr>
        <p:spPr>
          <a:xfrm>
            <a:off x="344455" y="3096986"/>
            <a:ext cx="49575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Левкина Жанна Евгеньевна</a:t>
            </a:r>
            <a:endParaRPr lang="ru-RU" b="1" dirty="0">
              <a:solidFill>
                <a:srgbClr val="FFFFFF"/>
              </a:solidFill>
              <a:latin typeface="Montserrat" panose="00000500000000000000" pitchFamily="2" charset="-52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Менеджер </a:t>
            </a:r>
            <a:r>
              <a:rPr lang="ru-RU" dirty="0">
                <a:solidFill>
                  <a:srgbClr val="FFFFFF"/>
                </a:solidFill>
                <a:latin typeface="Montserrat" panose="00000500000000000000" pitchFamily="2" charset="-52"/>
                <a:ea typeface="Verdana" panose="020B0604030504040204" pitchFamily="34" charset="0"/>
                <a:cs typeface="Times New Roman" panose="02020603050405020304" pitchFamily="18" charset="0"/>
              </a:rPr>
              <a:t>по работе со студентами ГК «Форус»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2980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A4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1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290175"/>
            <a:ext cx="476737" cy="4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1"/>
          <p:cNvSpPr txBox="1"/>
          <p:nvPr/>
        </p:nvSpPr>
        <p:spPr>
          <a:xfrm>
            <a:off x="740175" y="290175"/>
            <a:ext cx="193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Октагон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7CCA48-6C09-4E09-9CF1-88A2E3564A00}"/>
              </a:ext>
            </a:extLst>
          </p:cNvPr>
          <p:cNvSpPr txBox="1"/>
          <p:nvPr/>
        </p:nvSpPr>
        <p:spPr>
          <a:xfrm>
            <a:off x="311700" y="1064857"/>
            <a:ext cx="4223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Какие бывают компетенции?</a:t>
            </a:r>
          </a:p>
        </p:txBody>
      </p:sp>
      <p:sp>
        <p:nvSpPr>
          <p:cNvPr id="18" name="Google Shape;150;p21">
            <a:extLst>
              <a:ext uri="{FF2B5EF4-FFF2-40B4-BE49-F238E27FC236}">
                <a16:creationId xmlns:a16="http://schemas.microsoft.com/office/drawing/2014/main" id="{017E5A2C-F236-4767-A44C-15B24A483CB0}"/>
              </a:ext>
            </a:extLst>
          </p:cNvPr>
          <p:cNvSpPr txBox="1"/>
          <p:nvPr/>
        </p:nvSpPr>
        <p:spPr>
          <a:xfrm>
            <a:off x="311700" y="610457"/>
            <a:ext cx="8501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Montserrat"/>
                <a:sym typeface="Montserrat"/>
              </a:rPr>
              <a:t>Механика работы на платформе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AF0EA345-0E07-41E8-BF35-5E6C7BE843DA}"/>
              </a:ext>
            </a:extLst>
          </p:cNvPr>
          <p:cNvGrpSpPr/>
          <p:nvPr/>
        </p:nvGrpSpPr>
        <p:grpSpPr>
          <a:xfrm>
            <a:off x="359270" y="1453089"/>
            <a:ext cx="6224722" cy="3608854"/>
            <a:chOff x="359270" y="1453089"/>
            <a:chExt cx="6224722" cy="3608854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441F8925-43BB-49FB-9140-DB290453EA5C}"/>
                </a:ext>
              </a:extLst>
            </p:cNvPr>
            <p:cNvGrpSpPr/>
            <p:nvPr/>
          </p:nvGrpSpPr>
          <p:grpSpPr>
            <a:xfrm>
              <a:off x="359274" y="1453089"/>
              <a:ext cx="6224718" cy="292388"/>
              <a:chOff x="359274" y="1453089"/>
              <a:chExt cx="6224718" cy="292388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621BB54-0222-4991-8828-E544DE71A267}"/>
                  </a:ext>
                </a:extLst>
              </p:cNvPr>
              <p:cNvSpPr txBox="1"/>
              <p:nvPr/>
            </p:nvSpPr>
            <p:spPr>
              <a:xfrm>
                <a:off x="359274" y="1453089"/>
                <a:ext cx="64329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1300" b="1" dirty="0">
                    <a:solidFill>
                      <a:srgbClr val="FFFFFF"/>
                    </a:solidFill>
                    <a:latin typeface="Montserrat" panose="00000500000000000000" pitchFamily="2" charset="-52"/>
                    <a:ea typeface="Verdana" panose="020B0604030504040204" pitchFamily="34" charset="0"/>
                  </a:rPr>
                  <a:t>1C</a:t>
                </a:r>
                <a:endParaRPr kumimoji="0" lang="ru-RU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" name="Прямоугольник: скругленные углы 2">
                <a:extLst>
                  <a:ext uri="{FF2B5EF4-FFF2-40B4-BE49-F238E27FC236}">
                    <a16:creationId xmlns:a16="http://schemas.microsoft.com/office/drawing/2014/main" id="{74CF348E-F242-4637-87B3-68695F3B2F94}"/>
                  </a:ext>
                </a:extLst>
              </p:cNvPr>
              <p:cNvSpPr/>
              <p:nvPr/>
            </p:nvSpPr>
            <p:spPr>
              <a:xfrm>
                <a:off x="2255965" y="1483274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B64E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рямоугольник: скругленные углы 19">
                <a:extLst>
                  <a:ext uri="{FF2B5EF4-FFF2-40B4-BE49-F238E27FC236}">
                    <a16:creationId xmlns:a16="http://schemas.microsoft.com/office/drawing/2014/main" id="{56F6D2B7-5CE2-409D-B515-79A8B76B1DF8}"/>
                  </a:ext>
                </a:extLst>
              </p:cNvPr>
              <p:cNvSpPr/>
              <p:nvPr/>
            </p:nvSpPr>
            <p:spPr>
              <a:xfrm>
                <a:off x="2749098" y="1483274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B64E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рямоугольник: скругленные углы 20">
                <a:extLst>
                  <a:ext uri="{FF2B5EF4-FFF2-40B4-BE49-F238E27FC236}">
                    <a16:creationId xmlns:a16="http://schemas.microsoft.com/office/drawing/2014/main" id="{15D8E2C8-EE93-478B-9FC6-222F2BE2DE7E}"/>
                  </a:ext>
                </a:extLst>
              </p:cNvPr>
              <p:cNvSpPr/>
              <p:nvPr/>
            </p:nvSpPr>
            <p:spPr>
              <a:xfrm>
                <a:off x="3242231" y="1483274"/>
                <a:ext cx="360420" cy="239827"/>
              </a:xfrm>
              <a:prstGeom prst="roundRect">
                <a:avLst/>
              </a:prstGeom>
              <a:noFill/>
              <a:ln w="12700">
                <a:gradFill flip="none" rotWithShape="1">
                  <a:gsLst>
                    <a:gs pos="0">
                      <a:srgbClr val="8455E2"/>
                    </a:gs>
                    <a:gs pos="100000">
                      <a:srgbClr val="B64EC1"/>
                    </a:gs>
                  </a:gsLst>
                  <a:lin ang="108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рямоугольник: скругленные углы 21">
                <a:extLst>
                  <a:ext uri="{FF2B5EF4-FFF2-40B4-BE49-F238E27FC236}">
                    <a16:creationId xmlns:a16="http://schemas.microsoft.com/office/drawing/2014/main" id="{23823F9F-0520-4C25-9FB6-760CD38F2DFF}"/>
                  </a:ext>
                </a:extLst>
              </p:cNvPr>
              <p:cNvSpPr/>
              <p:nvPr/>
            </p:nvSpPr>
            <p:spPr>
              <a:xfrm>
                <a:off x="3718446" y="1483274"/>
                <a:ext cx="360420" cy="239827"/>
              </a:xfrm>
              <a:prstGeom prst="roundRect">
                <a:avLst/>
              </a:prstGeom>
              <a:solidFill>
                <a:srgbClr val="1D1A42"/>
              </a:solidFill>
              <a:ln w="12700">
                <a:solidFill>
                  <a:srgbClr val="8455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рямоугольник: скругленные углы 22">
                <a:extLst>
                  <a:ext uri="{FF2B5EF4-FFF2-40B4-BE49-F238E27FC236}">
                    <a16:creationId xmlns:a16="http://schemas.microsoft.com/office/drawing/2014/main" id="{978EC237-75A2-4EC3-B9CE-33F9B1118ADE}"/>
                  </a:ext>
                </a:extLst>
              </p:cNvPr>
              <p:cNvSpPr/>
              <p:nvPr/>
            </p:nvSpPr>
            <p:spPr>
              <a:xfrm>
                <a:off x="4211580" y="1483274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8455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Прямоугольник: скругленные углы 23">
                <a:extLst>
                  <a:ext uri="{FF2B5EF4-FFF2-40B4-BE49-F238E27FC236}">
                    <a16:creationId xmlns:a16="http://schemas.microsoft.com/office/drawing/2014/main" id="{ACAC4696-992F-440C-A706-275C8310A1DE}"/>
                  </a:ext>
                </a:extLst>
              </p:cNvPr>
              <p:cNvSpPr/>
              <p:nvPr/>
            </p:nvSpPr>
            <p:spPr>
              <a:xfrm>
                <a:off x="4704716" y="1483274"/>
                <a:ext cx="360420" cy="239827"/>
              </a:xfrm>
              <a:prstGeom prst="roundRect">
                <a:avLst/>
              </a:prstGeom>
              <a:noFill/>
              <a:ln w="12700">
                <a:gradFill flip="none" rotWithShape="1">
                  <a:gsLst>
                    <a:gs pos="0">
                      <a:srgbClr val="8455E2"/>
                    </a:gs>
                    <a:gs pos="100000">
                      <a:srgbClr val="3E98A6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Прямоугольник: скругленные углы 24">
                <a:extLst>
                  <a:ext uri="{FF2B5EF4-FFF2-40B4-BE49-F238E27FC236}">
                    <a16:creationId xmlns:a16="http://schemas.microsoft.com/office/drawing/2014/main" id="{2008AF30-4DFB-4CDE-B3A4-C8399393C2FA}"/>
                  </a:ext>
                </a:extLst>
              </p:cNvPr>
              <p:cNvSpPr/>
              <p:nvPr/>
            </p:nvSpPr>
            <p:spPr>
              <a:xfrm>
                <a:off x="5221133" y="1483274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3E9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Прямоугольник: скругленные углы 26">
                <a:extLst>
                  <a:ext uri="{FF2B5EF4-FFF2-40B4-BE49-F238E27FC236}">
                    <a16:creationId xmlns:a16="http://schemas.microsoft.com/office/drawing/2014/main" id="{95ED1DCC-8073-4E78-B863-90FD141E93F5}"/>
                  </a:ext>
                </a:extLst>
              </p:cNvPr>
              <p:cNvSpPr/>
              <p:nvPr/>
            </p:nvSpPr>
            <p:spPr>
              <a:xfrm>
                <a:off x="5714267" y="1483274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3E9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0637A5C8-CF39-4FF3-AE37-303947B8E2C9}"/>
                  </a:ext>
                </a:extLst>
              </p:cNvPr>
              <p:cNvSpPr/>
              <p:nvPr/>
            </p:nvSpPr>
            <p:spPr>
              <a:xfrm>
                <a:off x="6223572" y="1483274"/>
                <a:ext cx="360420" cy="239827"/>
              </a:xfrm>
              <a:prstGeom prst="roundRect">
                <a:avLst/>
              </a:prstGeom>
              <a:noFill/>
              <a:ln w="12700">
                <a:gradFill flip="none" rotWithShape="1">
                  <a:gsLst>
                    <a:gs pos="100000">
                      <a:srgbClr val="3E98A6"/>
                    </a:gs>
                    <a:gs pos="0">
                      <a:srgbClr val="B64EC1"/>
                    </a:gs>
                  </a:gsLst>
                  <a:lin ang="108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D9F678A5-8456-4960-8FF2-3CAD2AA74950}"/>
                </a:ext>
              </a:extLst>
            </p:cNvPr>
            <p:cNvGrpSpPr/>
            <p:nvPr/>
          </p:nvGrpSpPr>
          <p:grpSpPr>
            <a:xfrm>
              <a:off x="359274" y="1827034"/>
              <a:ext cx="6224718" cy="292388"/>
              <a:chOff x="359274" y="1827034"/>
              <a:chExt cx="6224718" cy="292388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27A3E2E-4C42-491A-97EC-A029F6582E37}"/>
                  </a:ext>
                </a:extLst>
              </p:cNvPr>
              <p:cNvSpPr txBox="1"/>
              <p:nvPr/>
            </p:nvSpPr>
            <p:spPr>
              <a:xfrm>
                <a:off x="359274" y="1827034"/>
                <a:ext cx="1473425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1300" b="1" dirty="0">
                    <a:solidFill>
                      <a:srgbClr val="FFFFFF"/>
                    </a:solidFill>
                    <a:latin typeface="Montserrat" panose="00000500000000000000" pitchFamily="2" charset="-52"/>
                    <a:ea typeface="Verdana" panose="020B0604030504040204" pitchFamily="34" charset="0"/>
                  </a:rPr>
                  <a:t>NLP</a:t>
                </a:r>
                <a:endParaRPr kumimoji="0" lang="ru-RU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9" name="Прямоугольник: скругленные углы 28">
                <a:extLst>
                  <a:ext uri="{FF2B5EF4-FFF2-40B4-BE49-F238E27FC236}">
                    <a16:creationId xmlns:a16="http://schemas.microsoft.com/office/drawing/2014/main" id="{0760871D-E4CD-42D6-856D-47E0039BF6BA}"/>
                  </a:ext>
                </a:extLst>
              </p:cNvPr>
              <p:cNvSpPr/>
              <p:nvPr/>
            </p:nvSpPr>
            <p:spPr>
              <a:xfrm>
                <a:off x="2255965" y="1833741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B64E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Прямоугольник: скругленные углы 29">
                <a:extLst>
                  <a:ext uri="{FF2B5EF4-FFF2-40B4-BE49-F238E27FC236}">
                    <a16:creationId xmlns:a16="http://schemas.microsoft.com/office/drawing/2014/main" id="{919AE271-1238-4C27-AE2B-45FFFA3273F3}"/>
                  </a:ext>
                </a:extLst>
              </p:cNvPr>
              <p:cNvSpPr/>
              <p:nvPr/>
            </p:nvSpPr>
            <p:spPr>
              <a:xfrm>
                <a:off x="2749098" y="1833741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B64E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Прямоугольник: скругленные углы 30">
                <a:extLst>
                  <a:ext uri="{FF2B5EF4-FFF2-40B4-BE49-F238E27FC236}">
                    <a16:creationId xmlns:a16="http://schemas.microsoft.com/office/drawing/2014/main" id="{903DD927-1AA6-4F09-B163-8DDEDC60C8CD}"/>
                  </a:ext>
                </a:extLst>
              </p:cNvPr>
              <p:cNvSpPr/>
              <p:nvPr/>
            </p:nvSpPr>
            <p:spPr>
              <a:xfrm>
                <a:off x="3242231" y="1833741"/>
                <a:ext cx="360420" cy="239827"/>
              </a:xfrm>
              <a:prstGeom prst="roundRect">
                <a:avLst/>
              </a:prstGeom>
              <a:noFill/>
              <a:ln w="12700">
                <a:gradFill flip="none" rotWithShape="1">
                  <a:gsLst>
                    <a:gs pos="0">
                      <a:srgbClr val="8455E2"/>
                    </a:gs>
                    <a:gs pos="100000">
                      <a:srgbClr val="B64EC1"/>
                    </a:gs>
                  </a:gsLst>
                  <a:lin ang="108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543D9DA7-F62B-417B-8170-6DDA0B9DBE04}"/>
                  </a:ext>
                </a:extLst>
              </p:cNvPr>
              <p:cNvSpPr/>
              <p:nvPr/>
            </p:nvSpPr>
            <p:spPr>
              <a:xfrm>
                <a:off x="3718446" y="1833741"/>
                <a:ext cx="360420" cy="239827"/>
              </a:xfrm>
              <a:prstGeom prst="roundRect">
                <a:avLst/>
              </a:prstGeom>
              <a:solidFill>
                <a:srgbClr val="1D1A42"/>
              </a:solidFill>
              <a:ln w="12700">
                <a:solidFill>
                  <a:srgbClr val="8455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: скругленные углы 32">
                <a:extLst>
                  <a:ext uri="{FF2B5EF4-FFF2-40B4-BE49-F238E27FC236}">
                    <a16:creationId xmlns:a16="http://schemas.microsoft.com/office/drawing/2014/main" id="{9C453EA9-A7B4-4B55-A7F9-7A5847D0260E}"/>
                  </a:ext>
                </a:extLst>
              </p:cNvPr>
              <p:cNvSpPr/>
              <p:nvPr/>
            </p:nvSpPr>
            <p:spPr>
              <a:xfrm>
                <a:off x="4211580" y="1833741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8455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рямоугольник: скругленные углы 33">
                <a:extLst>
                  <a:ext uri="{FF2B5EF4-FFF2-40B4-BE49-F238E27FC236}">
                    <a16:creationId xmlns:a16="http://schemas.microsoft.com/office/drawing/2014/main" id="{47288372-A859-4AB4-B73F-4E87B100B299}"/>
                  </a:ext>
                </a:extLst>
              </p:cNvPr>
              <p:cNvSpPr/>
              <p:nvPr/>
            </p:nvSpPr>
            <p:spPr>
              <a:xfrm>
                <a:off x="4704716" y="1833741"/>
                <a:ext cx="360420" cy="239827"/>
              </a:xfrm>
              <a:prstGeom prst="roundRect">
                <a:avLst/>
              </a:prstGeom>
              <a:noFill/>
              <a:ln w="12700">
                <a:gradFill flip="none" rotWithShape="1">
                  <a:gsLst>
                    <a:gs pos="0">
                      <a:srgbClr val="8455E2"/>
                    </a:gs>
                    <a:gs pos="100000">
                      <a:srgbClr val="3E98A6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Прямоугольник: скругленные углы 34">
                <a:extLst>
                  <a:ext uri="{FF2B5EF4-FFF2-40B4-BE49-F238E27FC236}">
                    <a16:creationId xmlns:a16="http://schemas.microsoft.com/office/drawing/2014/main" id="{D8031E4C-32E1-41E1-BFA7-C6CA5843C30C}"/>
                  </a:ext>
                </a:extLst>
              </p:cNvPr>
              <p:cNvSpPr/>
              <p:nvPr/>
            </p:nvSpPr>
            <p:spPr>
              <a:xfrm>
                <a:off x="5221133" y="1833741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3E9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Прямоугольник: скругленные углы 35">
                <a:extLst>
                  <a:ext uri="{FF2B5EF4-FFF2-40B4-BE49-F238E27FC236}">
                    <a16:creationId xmlns:a16="http://schemas.microsoft.com/office/drawing/2014/main" id="{82F9A7E0-A713-4A05-A137-180EBFF372F6}"/>
                  </a:ext>
                </a:extLst>
              </p:cNvPr>
              <p:cNvSpPr/>
              <p:nvPr/>
            </p:nvSpPr>
            <p:spPr>
              <a:xfrm>
                <a:off x="5714267" y="1833741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3E9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Прямоугольник: скругленные углы 36">
                <a:extLst>
                  <a:ext uri="{FF2B5EF4-FFF2-40B4-BE49-F238E27FC236}">
                    <a16:creationId xmlns:a16="http://schemas.microsoft.com/office/drawing/2014/main" id="{6BF93023-2C92-4471-86E5-0306D3B8C41B}"/>
                  </a:ext>
                </a:extLst>
              </p:cNvPr>
              <p:cNvSpPr/>
              <p:nvPr/>
            </p:nvSpPr>
            <p:spPr>
              <a:xfrm>
                <a:off x="6223572" y="1833741"/>
                <a:ext cx="360420" cy="239827"/>
              </a:xfrm>
              <a:prstGeom prst="roundRect">
                <a:avLst/>
              </a:prstGeom>
              <a:noFill/>
              <a:ln w="12700">
                <a:gradFill flip="none" rotWithShape="1">
                  <a:gsLst>
                    <a:gs pos="100000">
                      <a:srgbClr val="3E98A6"/>
                    </a:gs>
                    <a:gs pos="0">
                      <a:srgbClr val="B64EC1"/>
                    </a:gs>
                  </a:gsLst>
                  <a:lin ang="108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B45D81E-4901-4559-8A42-2AAF72E8B75A}"/>
                </a:ext>
              </a:extLst>
            </p:cNvPr>
            <p:cNvGrpSpPr/>
            <p:nvPr/>
          </p:nvGrpSpPr>
          <p:grpSpPr>
            <a:xfrm>
              <a:off x="359273" y="2200979"/>
              <a:ext cx="6220866" cy="292388"/>
              <a:chOff x="359273" y="2200979"/>
              <a:chExt cx="6220866" cy="292388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7026AA-8ABD-4759-B908-C0F63CFAFAB6}"/>
                  </a:ext>
                </a:extLst>
              </p:cNvPr>
              <p:cNvSpPr txBox="1"/>
              <p:nvPr/>
            </p:nvSpPr>
            <p:spPr>
              <a:xfrm>
                <a:off x="359273" y="2200979"/>
                <a:ext cx="1473425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 panose="00000500000000000000" pitchFamily="2" charset="-52"/>
                    <a:ea typeface="Verdana" panose="020B0604030504040204" pitchFamily="34" charset="0"/>
                    <a:cs typeface="Arial"/>
                    <a:sym typeface="Arial"/>
                  </a:rPr>
                  <a:t>Backend</a:t>
                </a:r>
                <a:endParaRPr kumimoji="0" lang="ru-RU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8" name="Прямоугольник: скругленные углы 37">
                <a:extLst>
                  <a:ext uri="{FF2B5EF4-FFF2-40B4-BE49-F238E27FC236}">
                    <a16:creationId xmlns:a16="http://schemas.microsoft.com/office/drawing/2014/main" id="{01F5827A-DD87-4976-A24A-DBE86CC6BB6D}"/>
                  </a:ext>
                </a:extLst>
              </p:cNvPr>
              <p:cNvSpPr/>
              <p:nvPr/>
            </p:nvSpPr>
            <p:spPr>
              <a:xfrm>
                <a:off x="2252112" y="2205212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B64E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: скругленные углы 38">
                <a:extLst>
                  <a:ext uri="{FF2B5EF4-FFF2-40B4-BE49-F238E27FC236}">
                    <a16:creationId xmlns:a16="http://schemas.microsoft.com/office/drawing/2014/main" id="{120BDDB5-F944-49B5-B142-5A9BB84317F7}"/>
                  </a:ext>
                </a:extLst>
              </p:cNvPr>
              <p:cNvSpPr/>
              <p:nvPr/>
            </p:nvSpPr>
            <p:spPr>
              <a:xfrm>
                <a:off x="2745245" y="2205212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B64E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Прямоугольник: скругленные углы 39">
                <a:extLst>
                  <a:ext uri="{FF2B5EF4-FFF2-40B4-BE49-F238E27FC236}">
                    <a16:creationId xmlns:a16="http://schemas.microsoft.com/office/drawing/2014/main" id="{C5D9E553-10F4-4717-B82C-B7958A659188}"/>
                  </a:ext>
                </a:extLst>
              </p:cNvPr>
              <p:cNvSpPr/>
              <p:nvPr/>
            </p:nvSpPr>
            <p:spPr>
              <a:xfrm>
                <a:off x="3238378" y="2205212"/>
                <a:ext cx="360420" cy="239827"/>
              </a:xfrm>
              <a:prstGeom prst="roundRect">
                <a:avLst/>
              </a:prstGeom>
              <a:noFill/>
              <a:ln w="12700">
                <a:gradFill flip="none" rotWithShape="1">
                  <a:gsLst>
                    <a:gs pos="0">
                      <a:srgbClr val="8455E2"/>
                    </a:gs>
                    <a:gs pos="100000">
                      <a:srgbClr val="B64EC1"/>
                    </a:gs>
                  </a:gsLst>
                  <a:lin ang="108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Прямоугольник: скругленные углы 40">
                <a:extLst>
                  <a:ext uri="{FF2B5EF4-FFF2-40B4-BE49-F238E27FC236}">
                    <a16:creationId xmlns:a16="http://schemas.microsoft.com/office/drawing/2014/main" id="{B1A8FF12-70CB-4758-9A47-624B63A618E1}"/>
                  </a:ext>
                </a:extLst>
              </p:cNvPr>
              <p:cNvSpPr/>
              <p:nvPr/>
            </p:nvSpPr>
            <p:spPr>
              <a:xfrm>
                <a:off x="3714593" y="2205212"/>
                <a:ext cx="360420" cy="239827"/>
              </a:xfrm>
              <a:prstGeom prst="roundRect">
                <a:avLst/>
              </a:prstGeom>
              <a:solidFill>
                <a:srgbClr val="1D1A42"/>
              </a:solidFill>
              <a:ln w="12700">
                <a:solidFill>
                  <a:srgbClr val="8455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Прямоугольник: скругленные углы 41">
                <a:extLst>
                  <a:ext uri="{FF2B5EF4-FFF2-40B4-BE49-F238E27FC236}">
                    <a16:creationId xmlns:a16="http://schemas.microsoft.com/office/drawing/2014/main" id="{7E1DCDB7-A37E-4785-A4D1-72FE462CB5B6}"/>
                  </a:ext>
                </a:extLst>
              </p:cNvPr>
              <p:cNvSpPr/>
              <p:nvPr/>
            </p:nvSpPr>
            <p:spPr>
              <a:xfrm>
                <a:off x="4207727" y="2205212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8455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Прямоугольник: скругленные углы 42">
                <a:extLst>
                  <a:ext uri="{FF2B5EF4-FFF2-40B4-BE49-F238E27FC236}">
                    <a16:creationId xmlns:a16="http://schemas.microsoft.com/office/drawing/2014/main" id="{1036C365-441C-4FD7-89DD-5BA459161B25}"/>
                  </a:ext>
                </a:extLst>
              </p:cNvPr>
              <p:cNvSpPr/>
              <p:nvPr/>
            </p:nvSpPr>
            <p:spPr>
              <a:xfrm>
                <a:off x="4700863" y="2205212"/>
                <a:ext cx="360420" cy="239827"/>
              </a:xfrm>
              <a:prstGeom prst="roundRect">
                <a:avLst/>
              </a:prstGeom>
              <a:noFill/>
              <a:ln w="12700">
                <a:gradFill flip="none" rotWithShape="1">
                  <a:gsLst>
                    <a:gs pos="0">
                      <a:srgbClr val="8455E2"/>
                    </a:gs>
                    <a:gs pos="100000">
                      <a:srgbClr val="3E98A6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Прямоугольник: скругленные углы 43">
                <a:extLst>
                  <a:ext uri="{FF2B5EF4-FFF2-40B4-BE49-F238E27FC236}">
                    <a16:creationId xmlns:a16="http://schemas.microsoft.com/office/drawing/2014/main" id="{14475F7F-79F7-49DF-8D64-347800FD8D67}"/>
                  </a:ext>
                </a:extLst>
              </p:cNvPr>
              <p:cNvSpPr/>
              <p:nvPr/>
            </p:nvSpPr>
            <p:spPr>
              <a:xfrm>
                <a:off x="5217280" y="2205212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3E9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Прямоугольник: скругленные углы 44">
                <a:extLst>
                  <a:ext uri="{FF2B5EF4-FFF2-40B4-BE49-F238E27FC236}">
                    <a16:creationId xmlns:a16="http://schemas.microsoft.com/office/drawing/2014/main" id="{97BB266D-7E67-44D6-811F-057A662C92D1}"/>
                  </a:ext>
                </a:extLst>
              </p:cNvPr>
              <p:cNvSpPr/>
              <p:nvPr/>
            </p:nvSpPr>
            <p:spPr>
              <a:xfrm>
                <a:off x="5710414" y="2205212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3E9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Прямоугольник: скругленные углы 45">
                <a:extLst>
                  <a:ext uri="{FF2B5EF4-FFF2-40B4-BE49-F238E27FC236}">
                    <a16:creationId xmlns:a16="http://schemas.microsoft.com/office/drawing/2014/main" id="{18BE9AC0-A58A-4006-8995-686CE9547761}"/>
                  </a:ext>
                </a:extLst>
              </p:cNvPr>
              <p:cNvSpPr/>
              <p:nvPr/>
            </p:nvSpPr>
            <p:spPr>
              <a:xfrm>
                <a:off x="6219719" y="2205212"/>
                <a:ext cx="360420" cy="239827"/>
              </a:xfrm>
              <a:prstGeom prst="roundRect">
                <a:avLst/>
              </a:prstGeom>
              <a:noFill/>
              <a:ln w="12700">
                <a:gradFill flip="none" rotWithShape="1">
                  <a:gsLst>
                    <a:gs pos="100000">
                      <a:srgbClr val="3E98A6"/>
                    </a:gs>
                    <a:gs pos="0">
                      <a:srgbClr val="B64EC1"/>
                    </a:gs>
                  </a:gsLst>
                  <a:lin ang="108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10" name="Группа 109">
              <a:extLst>
                <a:ext uri="{FF2B5EF4-FFF2-40B4-BE49-F238E27FC236}">
                  <a16:creationId xmlns:a16="http://schemas.microsoft.com/office/drawing/2014/main" id="{F821BE05-EE08-48FD-85C8-3A8E7DAA7960}"/>
                </a:ext>
              </a:extLst>
            </p:cNvPr>
            <p:cNvGrpSpPr/>
            <p:nvPr/>
          </p:nvGrpSpPr>
          <p:grpSpPr>
            <a:xfrm>
              <a:off x="359272" y="2568577"/>
              <a:ext cx="6220867" cy="292388"/>
              <a:chOff x="359272" y="2568577"/>
              <a:chExt cx="6220867" cy="292388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D343749-F77F-4F9D-8762-E40BE93188B4}"/>
                  </a:ext>
                </a:extLst>
              </p:cNvPr>
              <p:cNvSpPr txBox="1"/>
              <p:nvPr/>
            </p:nvSpPr>
            <p:spPr>
              <a:xfrm>
                <a:off x="359272" y="2568577"/>
                <a:ext cx="1473425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 panose="00000500000000000000" pitchFamily="2" charset="-52"/>
                    <a:ea typeface="Verdana" panose="020B0604030504040204" pitchFamily="34" charset="0"/>
                    <a:cs typeface="Arial"/>
                    <a:sym typeface="Arial"/>
                  </a:rPr>
                  <a:t>Frontend</a:t>
                </a:r>
                <a:endParaRPr kumimoji="0" lang="ru-RU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47" name="Прямоугольник: скругленные углы 46">
                <a:extLst>
                  <a:ext uri="{FF2B5EF4-FFF2-40B4-BE49-F238E27FC236}">
                    <a16:creationId xmlns:a16="http://schemas.microsoft.com/office/drawing/2014/main" id="{6AC63031-D111-4BBC-9E13-85B52BA3BD53}"/>
                  </a:ext>
                </a:extLst>
              </p:cNvPr>
              <p:cNvSpPr/>
              <p:nvPr/>
            </p:nvSpPr>
            <p:spPr>
              <a:xfrm>
                <a:off x="2252112" y="2581934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B64E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Прямоугольник: скругленные углы 47">
                <a:extLst>
                  <a:ext uri="{FF2B5EF4-FFF2-40B4-BE49-F238E27FC236}">
                    <a16:creationId xmlns:a16="http://schemas.microsoft.com/office/drawing/2014/main" id="{476A3549-7EDE-47D0-908C-290A2930BFF3}"/>
                  </a:ext>
                </a:extLst>
              </p:cNvPr>
              <p:cNvSpPr/>
              <p:nvPr/>
            </p:nvSpPr>
            <p:spPr>
              <a:xfrm>
                <a:off x="2745245" y="2581934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B64E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Прямоугольник: скругленные углы 48">
                <a:extLst>
                  <a:ext uri="{FF2B5EF4-FFF2-40B4-BE49-F238E27FC236}">
                    <a16:creationId xmlns:a16="http://schemas.microsoft.com/office/drawing/2014/main" id="{81582D48-FC2B-41C7-B551-91DBA47CF304}"/>
                  </a:ext>
                </a:extLst>
              </p:cNvPr>
              <p:cNvSpPr/>
              <p:nvPr/>
            </p:nvSpPr>
            <p:spPr>
              <a:xfrm>
                <a:off x="3238378" y="2581934"/>
                <a:ext cx="360420" cy="239827"/>
              </a:xfrm>
              <a:prstGeom prst="roundRect">
                <a:avLst/>
              </a:prstGeom>
              <a:noFill/>
              <a:ln w="12700">
                <a:gradFill flip="none" rotWithShape="1">
                  <a:gsLst>
                    <a:gs pos="0">
                      <a:srgbClr val="8455E2"/>
                    </a:gs>
                    <a:gs pos="100000">
                      <a:srgbClr val="B64EC1"/>
                    </a:gs>
                  </a:gsLst>
                  <a:lin ang="108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Прямоугольник: скругленные углы 49">
                <a:extLst>
                  <a:ext uri="{FF2B5EF4-FFF2-40B4-BE49-F238E27FC236}">
                    <a16:creationId xmlns:a16="http://schemas.microsoft.com/office/drawing/2014/main" id="{D6B0CC75-191C-4242-B65B-FCFD4B407A61}"/>
                  </a:ext>
                </a:extLst>
              </p:cNvPr>
              <p:cNvSpPr/>
              <p:nvPr/>
            </p:nvSpPr>
            <p:spPr>
              <a:xfrm>
                <a:off x="3714593" y="2581934"/>
                <a:ext cx="360420" cy="239827"/>
              </a:xfrm>
              <a:prstGeom prst="roundRect">
                <a:avLst/>
              </a:prstGeom>
              <a:solidFill>
                <a:srgbClr val="1D1A42"/>
              </a:solidFill>
              <a:ln w="12700">
                <a:solidFill>
                  <a:srgbClr val="8455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Прямоугольник: скругленные углы 50">
                <a:extLst>
                  <a:ext uri="{FF2B5EF4-FFF2-40B4-BE49-F238E27FC236}">
                    <a16:creationId xmlns:a16="http://schemas.microsoft.com/office/drawing/2014/main" id="{C1EA78EE-3119-406F-B1FE-C6F06A2E522D}"/>
                  </a:ext>
                </a:extLst>
              </p:cNvPr>
              <p:cNvSpPr/>
              <p:nvPr/>
            </p:nvSpPr>
            <p:spPr>
              <a:xfrm>
                <a:off x="4207727" y="2581934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8455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Прямоугольник: скругленные углы 51">
                <a:extLst>
                  <a:ext uri="{FF2B5EF4-FFF2-40B4-BE49-F238E27FC236}">
                    <a16:creationId xmlns:a16="http://schemas.microsoft.com/office/drawing/2014/main" id="{16C1AD09-DC50-48B1-8F29-FF017EA03620}"/>
                  </a:ext>
                </a:extLst>
              </p:cNvPr>
              <p:cNvSpPr/>
              <p:nvPr/>
            </p:nvSpPr>
            <p:spPr>
              <a:xfrm>
                <a:off x="4700863" y="2581934"/>
                <a:ext cx="360420" cy="239827"/>
              </a:xfrm>
              <a:prstGeom prst="roundRect">
                <a:avLst/>
              </a:prstGeom>
              <a:noFill/>
              <a:ln w="12700">
                <a:gradFill flip="none" rotWithShape="1">
                  <a:gsLst>
                    <a:gs pos="0">
                      <a:srgbClr val="8455E2"/>
                    </a:gs>
                    <a:gs pos="100000">
                      <a:srgbClr val="3E98A6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Прямоугольник: скругленные углы 52">
                <a:extLst>
                  <a:ext uri="{FF2B5EF4-FFF2-40B4-BE49-F238E27FC236}">
                    <a16:creationId xmlns:a16="http://schemas.microsoft.com/office/drawing/2014/main" id="{99FA868E-1FDB-4E02-8A4F-DE1815531AEA}"/>
                  </a:ext>
                </a:extLst>
              </p:cNvPr>
              <p:cNvSpPr/>
              <p:nvPr/>
            </p:nvSpPr>
            <p:spPr>
              <a:xfrm>
                <a:off x="5217280" y="2581934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3E9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Прямоугольник: скругленные углы 53">
                <a:extLst>
                  <a:ext uri="{FF2B5EF4-FFF2-40B4-BE49-F238E27FC236}">
                    <a16:creationId xmlns:a16="http://schemas.microsoft.com/office/drawing/2014/main" id="{DA74698F-4C5D-43D7-982B-379C2B713572}"/>
                  </a:ext>
                </a:extLst>
              </p:cNvPr>
              <p:cNvSpPr/>
              <p:nvPr/>
            </p:nvSpPr>
            <p:spPr>
              <a:xfrm>
                <a:off x="5710414" y="2581934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3E9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Прямоугольник: скругленные углы 54">
                <a:extLst>
                  <a:ext uri="{FF2B5EF4-FFF2-40B4-BE49-F238E27FC236}">
                    <a16:creationId xmlns:a16="http://schemas.microsoft.com/office/drawing/2014/main" id="{00306C2A-C667-4BBA-B498-89C2BD782AF3}"/>
                  </a:ext>
                </a:extLst>
              </p:cNvPr>
              <p:cNvSpPr/>
              <p:nvPr/>
            </p:nvSpPr>
            <p:spPr>
              <a:xfrm>
                <a:off x="6219719" y="2581934"/>
                <a:ext cx="360420" cy="239827"/>
              </a:xfrm>
              <a:prstGeom prst="roundRect">
                <a:avLst/>
              </a:prstGeom>
              <a:noFill/>
              <a:ln w="12700">
                <a:gradFill flip="none" rotWithShape="1">
                  <a:gsLst>
                    <a:gs pos="100000">
                      <a:srgbClr val="3E98A6"/>
                    </a:gs>
                    <a:gs pos="0">
                      <a:srgbClr val="B64EC1"/>
                    </a:gs>
                  </a:gsLst>
                  <a:lin ang="108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11" name="Группа 110">
              <a:extLst>
                <a:ext uri="{FF2B5EF4-FFF2-40B4-BE49-F238E27FC236}">
                  <a16:creationId xmlns:a16="http://schemas.microsoft.com/office/drawing/2014/main" id="{C1DD7230-BD09-43C9-8D07-CE64EAA0A438}"/>
                </a:ext>
              </a:extLst>
            </p:cNvPr>
            <p:cNvGrpSpPr/>
            <p:nvPr/>
          </p:nvGrpSpPr>
          <p:grpSpPr>
            <a:xfrm>
              <a:off x="359274" y="2936175"/>
              <a:ext cx="6220865" cy="292388"/>
              <a:chOff x="359274" y="2936175"/>
              <a:chExt cx="6220865" cy="292388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A2E5B3-8697-428A-9DF4-3F345263DEA7}"/>
                  </a:ext>
                </a:extLst>
              </p:cNvPr>
              <p:cNvSpPr txBox="1"/>
              <p:nvPr/>
            </p:nvSpPr>
            <p:spPr>
              <a:xfrm>
                <a:off x="359274" y="2936175"/>
                <a:ext cx="64329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1300" b="1" noProof="0" dirty="0">
                    <a:solidFill>
                      <a:srgbClr val="FFFFFF"/>
                    </a:solidFill>
                    <a:latin typeface="Montserrat" panose="00000500000000000000" pitchFamily="2" charset="-52"/>
                    <a:ea typeface="Verdana" panose="020B0604030504040204" pitchFamily="34" charset="0"/>
                  </a:rPr>
                  <a:t>BI</a:t>
                </a:r>
                <a:endParaRPr kumimoji="0" lang="ru-RU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6" name="Прямоугольник: скругленные углы 55">
                <a:extLst>
                  <a:ext uri="{FF2B5EF4-FFF2-40B4-BE49-F238E27FC236}">
                    <a16:creationId xmlns:a16="http://schemas.microsoft.com/office/drawing/2014/main" id="{A366A004-2024-45A0-AB6C-FCA01EAF6575}"/>
                  </a:ext>
                </a:extLst>
              </p:cNvPr>
              <p:cNvSpPr/>
              <p:nvPr/>
            </p:nvSpPr>
            <p:spPr>
              <a:xfrm>
                <a:off x="2252112" y="2958656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B64E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Прямоугольник: скругленные углы 56">
                <a:extLst>
                  <a:ext uri="{FF2B5EF4-FFF2-40B4-BE49-F238E27FC236}">
                    <a16:creationId xmlns:a16="http://schemas.microsoft.com/office/drawing/2014/main" id="{C5BCC0D1-45E3-4BA7-9703-8E8597AE4F88}"/>
                  </a:ext>
                </a:extLst>
              </p:cNvPr>
              <p:cNvSpPr/>
              <p:nvPr/>
            </p:nvSpPr>
            <p:spPr>
              <a:xfrm>
                <a:off x="2745245" y="2958656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B64E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4E078F37-7A4E-476C-A505-03CFBCA69A6E}"/>
                  </a:ext>
                </a:extLst>
              </p:cNvPr>
              <p:cNvSpPr/>
              <p:nvPr/>
            </p:nvSpPr>
            <p:spPr>
              <a:xfrm>
                <a:off x="3238378" y="2958656"/>
                <a:ext cx="360420" cy="239827"/>
              </a:xfrm>
              <a:prstGeom prst="roundRect">
                <a:avLst/>
              </a:prstGeom>
              <a:noFill/>
              <a:ln w="12700">
                <a:gradFill flip="none" rotWithShape="1">
                  <a:gsLst>
                    <a:gs pos="0">
                      <a:srgbClr val="8455E2"/>
                    </a:gs>
                    <a:gs pos="100000">
                      <a:srgbClr val="B64EC1"/>
                    </a:gs>
                  </a:gsLst>
                  <a:lin ang="108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Прямоугольник: скругленные углы 58">
                <a:extLst>
                  <a:ext uri="{FF2B5EF4-FFF2-40B4-BE49-F238E27FC236}">
                    <a16:creationId xmlns:a16="http://schemas.microsoft.com/office/drawing/2014/main" id="{D7888837-161C-46AE-99C7-2D8FAD372557}"/>
                  </a:ext>
                </a:extLst>
              </p:cNvPr>
              <p:cNvSpPr/>
              <p:nvPr/>
            </p:nvSpPr>
            <p:spPr>
              <a:xfrm>
                <a:off x="3714593" y="2958656"/>
                <a:ext cx="360420" cy="239827"/>
              </a:xfrm>
              <a:prstGeom prst="roundRect">
                <a:avLst/>
              </a:prstGeom>
              <a:solidFill>
                <a:srgbClr val="1D1A42"/>
              </a:solidFill>
              <a:ln w="12700">
                <a:solidFill>
                  <a:srgbClr val="8455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Прямоугольник: скругленные углы 59">
                <a:extLst>
                  <a:ext uri="{FF2B5EF4-FFF2-40B4-BE49-F238E27FC236}">
                    <a16:creationId xmlns:a16="http://schemas.microsoft.com/office/drawing/2014/main" id="{7699A6CE-7E19-497D-81E5-72259DEBEEDF}"/>
                  </a:ext>
                </a:extLst>
              </p:cNvPr>
              <p:cNvSpPr/>
              <p:nvPr/>
            </p:nvSpPr>
            <p:spPr>
              <a:xfrm>
                <a:off x="4207727" y="2958656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8455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C60FE694-E4A5-487C-AFE9-F671B873C53F}"/>
                  </a:ext>
                </a:extLst>
              </p:cNvPr>
              <p:cNvSpPr/>
              <p:nvPr/>
            </p:nvSpPr>
            <p:spPr>
              <a:xfrm>
                <a:off x="4700863" y="2958656"/>
                <a:ext cx="360420" cy="239827"/>
              </a:xfrm>
              <a:prstGeom prst="roundRect">
                <a:avLst/>
              </a:prstGeom>
              <a:noFill/>
              <a:ln w="12700">
                <a:gradFill flip="none" rotWithShape="1">
                  <a:gsLst>
                    <a:gs pos="0">
                      <a:srgbClr val="8455E2"/>
                    </a:gs>
                    <a:gs pos="100000">
                      <a:srgbClr val="3E98A6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Прямоугольник: скругленные углы 61">
                <a:extLst>
                  <a:ext uri="{FF2B5EF4-FFF2-40B4-BE49-F238E27FC236}">
                    <a16:creationId xmlns:a16="http://schemas.microsoft.com/office/drawing/2014/main" id="{7F1CB4B8-4EC2-4F25-9847-E871E1CDCBAF}"/>
                  </a:ext>
                </a:extLst>
              </p:cNvPr>
              <p:cNvSpPr/>
              <p:nvPr/>
            </p:nvSpPr>
            <p:spPr>
              <a:xfrm>
                <a:off x="5217280" y="2958656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3E9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Прямоугольник: скругленные углы 62">
                <a:extLst>
                  <a:ext uri="{FF2B5EF4-FFF2-40B4-BE49-F238E27FC236}">
                    <a16:creationId xmlns:a16="http://schemas.microsoft.com/office/drawing/2014/main" id="{488E2EC3-F918-4F46-A3B3-C6A140EB4336}"/>
                  </a:ext>
                </a:extLst>
              </p:cNvPr>
              <p:cNvSpPr/>
              <p:nvPr/>
            </p:nvSpPr>
            <p:spPr>
              <a:xfrm>
                <a:off x="5710414" y="2958656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3E9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Прямоугольник: скругленные углы 63">
                <a:extLst>
                  <a:ext uri="{FF2B5EF4-FFF2-40B4-BE49-F238E27FC236}">
                    <a16:creationId xmlns:a16="http://schemas.microsoft.com/office/drawing/2014/main" id="{38CD1B6F-4071-4FC6-99A2-4484C781E2E0}"/>
                  </a:ext>
                </a:extLst>
              </p:cNvPr>
              <p:cNvSpPr/>
              <p:nvPr/>
            </p:nvSpPr>
            <p:spPr>
              <a:xfrm>
                <a:off x="6219719" y="2958656"/>
                <a:ext cx="360420" cy="239827"/>
              </a:xfrm>
              <a:prstGeom prst="roundRect">
                <a:avLst/>
              </a:prstGeom>
              <a:noFill/>
              <a:ln w="12700">
                <a:gradFill flip="none" rotWithShape="1">
                  <a:gsLst>
                    <a:gs pos="100000">
                      <a:srgbClr val="3E98A6"/>
                    </a:gs>
                    <a:gs pos="0">
                      <a:srgbClr val="B64EC1"/>
                    </a:gs>
                  </a:gsLst>
                  <a:lin ang="108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12" name="Группа 111">
              <a:extLst>
                <a:ext uri="{FF2B5EF4-FFF2-40B4-BE49-F238E27FC236}">
                  <a16:creationId xmlns:a16="http://schemas.microsoft.com/office/drawing/2014/main" id="{2AB1F7CA-058D-42C3-B8B2-E77F4C4F4AAE}"/>
                </a:ext>
              </a:extLst>
            </p:cNvPr>
            <p:cNvGrpSpPr/>
            <p:nvPr/>
          </p:nvGrpSpPr>
          <p:grpSpPr>
            <a:xfrm>
              <a:off x="359272" y="3303773"/>
              <a:ext cx="6220867" cy="292388"/>
              <a:chOff x="359272" y="3303773"/>
              <a:chExt cx="6220867" cy="292388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FEDE44E-2B38-40A9-9016-F3AAF8DF0C70}"/>
                  </a:ext>
                </a:extLst>
              </p:cNvPr>
              <p:cNvSpPr txBox="1"/>
              <p:nvPr/>
            </p:nvSpPr>
            <p:spPr>
              <a:xfrm>
                <a:off x="359272" y="3303773"/>
                <a:ext cx="2564626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 panose="00000500000000000000" pitchFamily="2" charset="-52"/>
                    <a:ea typeface="Verdana" panose="020B0604030504040204" pitchFamily="34" charset="0"/>
                    <a:cs typeface="Arial"/>
                    <a:sym typeface="Arial"/>
                  </a:rPr>
                  <a:t>Image processing</a:t>
                </a:r>
                <a:endParaRPr kumimoji="0" lang="ru-RU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E7B8B3D5-E39A-4083-9B7F-16EAD37069AD}"/>
                  </a:ext>
                </a:extLst>
              </p:cNvPr>
              <p:cNvSpPr/>
              <p:nvPr/>
            </p:nvSpPr>
            <p:spPr>
              <a:xfrm>
                <a:off x="2252112" y="3325963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B64E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Прямоугольник: скругленные углы 65">
                <a:extLst>
                  <a:ext uri="{FF2B5EF4-FFF2-40B4-BE49-F238E27FC236}">
                    <a16:creationId xmlns:a16="http://schemas.microsoft.com/office/drawing/2014/main" id="{F677F66F-94D6-4570-9624-E077C3792FB4}"/>
                  </a:ext>
                </a:extLst>
              </p:cNvPr>
              <p:cNvSpPr/>
              <p:nvPr/>
            </p:nvSpPr>
            <p:spPr>
              <a:xfrm>
                <a:off x="2745245" y="3325963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B64E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Прямоугольник: скругленные углы 66">
                <a:extLst>
                  <a:ext uri="{FF2B5EF4-FFF2-40B4-BE49-F238E27FC236}">
                    <a16:creationId xmlns:a16="http://schemas.microsoft.com/office/drawing/2014/main" id="{EEEA92ED-FE8C-4241-BFA5-836C902073D0}"/>
                  </a:ext>
                </a:extLst>
              </p:cNvPr>
              <p:cNvSpPr/>
              <p:nvPr/>
            </p:nvSpPr>
            <p:spPr>
              <a:xfrm>
                <a:off x="3238378" y="3325963"/>
                <a:ext cx="360420" cy="239827"/>
              </a:xfrm>
              <a:prstGeom prst="roundRect">
                <a:avLst/>
              </a:prstGeom>
              <a:noFill/>
              <a:ln w="12700">
                <a:gradFill flip="none" rotWithShape="1">
                  <a:gsLst>
                    <a:gs pos="0">
                      <a:srgbClr val="8455E2"/>
                    </a:gs>
                    <a:gs pos="100000">
                      <a:srgbClr val="B64EC1"/>
                    </a:gs>
                  </a:gsLst>
                  <a:lin ang="108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Прямоугольник: скругленные углы 67">
                <a:extLst>
                  <a:ext uri="{FF2B5EF4-FFF2-40B4-BE49-F238E27FC236}">
                    <a16:creationId xmlns:a16="http://schemas.microsoft.com/office/drawing/2014/main" id="{A550256C-36BA-40B4-AE9D-7C4306A638E2}"/>
                  </a:ext>
                </a:extLst>
              </p:cNvPr>
              <p:cNvSpPr/>
              <p:nvPr/>
            </p:nvSpPr>
            <p:spPr>
              <a:xfrm>
                <a:off x="3714593" y="3325963"/>
                <a:ext cx="360420" cy="239827"/>
              </a:xfrm>
              <a:prstGeom prst="roundRect">
                <a:avLst/>
              </a:prstGeom>
              <a:solidFill>
                <a:srgbClr val="1D1A42"/>
              </a:solidFill>
              <a:ln w="12700">
                <a:solidFill>
                  <a:srgbClr val="8455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Прямоугольник: скругленные углы 68">
                <a:extLst>
                  <a:ext uri="{FF2B5EF4-FFF2-40B4-BE49-F238E27FC236}">
                    <a16:creationId xmlns:a16="http://schemas.microsoft.com/office/drawing/2014/main" id="{460B9515-2A86-4B8A-B65A-AB66E188F3DA}"/>
                  </a:ext>
                </a:extLst>
              </p:cNvPr>
              <p:cNvSpPr/>
              <p:nvPr/>
            </p:nvSpPr>
            <p:spPr>
              <a:xfrm>
                <a:off x="4207727" y="3325963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8455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Прямоугольник: скругленные углы 69">
                <a:extLst>
                  <a:ext uri="{FF2B5EF4-FFF2-40B4-BE49-F238E27FC236}">
                    <a16:creationId xmlns:a16="http://schemas.microsoft.com/office/drawing/2014/main" id="{1F7E9261-404F-41B3-A315-1E9C4608F172}"/>
                  </a:ext>
                </a:extLst>
              </p:cNvPr>
              <p:cNvSpPr/>
              <p:nvPr/>
            </p:nvSpPr>
            <p:spPr>
              <a:xfrm>
                <a:off x="4700863" y="3325963"/>
                <a:ext cx="360420" cy="239827"/>
              </a:xfrm>
              <a:prstGeom prst="roundRect">
                <a:avLst/>
              </a:prstGeom>
              <a:noFill/>
              <a:ln w="12700">
                <a:gradFill flip="none" rotWithShape="1">
                  <a:gsLst>
                    <a:gs pos="0">
                      <a:srgbClr val="8455E2"/>
                    </a:gs>
                    <a:gs pos="100000">
                      <a:srgbClr val="3E98A6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Прямоугольник: скругленные углы 70">
                <a:extLst>
                  <a:ext uri="{FF2B5EF4-FFF2-40B4-BE49-F238E27FC236}">
                    <a16:creationId xmlns:a16="http://schemas.microsoft.com/office/drawing/2014/main" id="{4018368C-1B78-4C41-BC3E-368484487B15}"/>
                  </a:ext>
                </a:extLst>
              </p:cNvPr>
              <p:cNvSpPr/>
              <p:nvPr/>
            </p:nvSpPr>
            <p:spPr>
              <a:xfrm>
                <a:off x="5217280" y="3325963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3E9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Прямоугольник: скругленные углы 71">
                <a:extLst>
                  <a:ext uri="{FF2B5EF4-FFF2-40B4-BE49-F238E27FC236}">
                    <a16:creationId xmlns:a16="http://schemas.microsoft.com/office/drawing/2014/main" id="{6FD837F2-A06D-49BC-A014-0ABC9E9B43D0}"/>
                  </a:ext>
                </a:extLst>
              </p:cNvPr>
              <p:cNvSpPr/>
              <p:nvPr/>
            </p:nvSpPr>
            <p:spPr>
              <a:xfrm>
                <a:off x="5710414" y="3325963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3E9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3" name="Прямоугольник: скругленные углы 72">
                <a:extLst>
                  <a:ext uri="{FF2B5EF4-FFF2-40B4-BE49-F238E27FC236}">
                    <a16:creationId xmlns:a16="http://schemas.microsoft.com/office/drawing/2014/main" id="{B0A5B149-3119-4CE5-BA2B-40F03A09B38F}"/>
                  </a:ext>
                </a:extLst>
              </p:cNvPr>
              <p:cNvSpPr/>
              <p:nvPr/>
            </p:nvSpPr>
            <p:spPr>
              <a:xfrm>
                <a:off x="6219719" y="3325963"/>
                <a:ext cx="360420" cy="239827"/>
              </a:xfrm>
              <a:prstGeom prst="roundRect">
                <a:avLst/>
              </a:prstGeom>
              <a:noFill/>
              <a:ln w="12700">
                <a:gradFill flip="none" rotWithShape="1">
                  <a:gsLst>
                    <a:gs pos="100000">
                      <a:srgbClr val="3E98A6"/>
                    </a:gs>
                    <a:gs pos="0">
                      <a:srgbClr val="B64EC1"/>
                    </a:gs>
                  </a:gsLst>
                  <a:lin ang="108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13" name="Группа 112">
              <a:extLst>
                <a:ext uri="{FF2B5EF4-FFF2-40B4-BE49-F238E27FC236}">
                  <a16:creationId xmlns:a16="http://schemas.microsoft.com/office/drawing/2014/main" id="{B2591D9C-7B79-462C-B9E4-5CE7150F7536}"/>
                </a:ext>
              </a:extLst>
            </p:cNvPr>
            <p:cNvGrpSpPr/>
            <p:nvPr/>
          </p:nvGrpSpPr>
          <p:grpSpPr>
            <a:xfrm>
              <a:off x="359271" y="3671371"/>
              <a:ext cx="6220868" cy="292388"/>
              <a:chOff x="359271" y="3671371"/>
              <a:chExt cx="6220868" cy="292388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5095F44-BE31-4992-8492-5FC6CE5F6A11}"/>
                  </a:ext>
                </a:extLst>
              </p:cNvPr>
              <p:cNvSpPr txBox="1"/>
              <p:nvPr/>
            </p:nvSpPr>
            <p:spPr>
              <a:xfrm>
                <a:off x="359271" y="3671371"/>
                <a:ext cx="1473425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 panose="00000500000000000000" pitchFamily="2" charset="-52"/>
                    <a:ea typeface="Verdana" panose="020B0604030504040204" pitchFamily="34" charset="0"/>
                    <a:cs typeface="Arial"/>
                    <a:sym typeface="Arial"/>
                  </a:rPr>
                  <a:t>Data Science</a:t>
                </a:r>
                <a:endParaRPr kumimoji="0" lang="ru-RU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4" name="Прямоугольник: скругленные углы 73">
                <a:extLst>
                  <a:ext uri="{FF2B5EF4-FFF2-40B4-BE49-F238E27FC236}">
                    <a16:creationId xmlns:a16="http://schemas.microsoft.com/office/drawing/2014/main" id="{095CBF90-5561-47F7-AC9A-669A40FF53C8}"/>
                  </a:ext>
                </a:extLst>
              </p:cNvPr>
              <p:cNvSpPr/>
              <p:nvPr/>
            </p:nvSpPr>
            <p:spPr>
              <a:xfrm>
                <a:off x="2252112" y="3710866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B64E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5" name="Прямоугольник: скругленные углы 74">
                <a:extLst>
                  <a:ext uri="{FF2B5EF4-FFF2-40B4-BE49-F238E27FC236}">
                    <a16:creationId xmlns:a16="http://schemas.microsoft.com/office/drawing/2014/main" id="{B9B0C086-9639-4C5C-A712-2FED00CAA829}"/>
                  </a:ext>
                </a:extLst>
              </p:cNvPr>
              <p:cNvSpPr/>
              <p:nvPr/>
            </p:nvSpPr>
            <p:spPr>
              <a:xfrm>
                <a:off x="2745245" y="3710866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B64E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Прямоугольник: скругленные углы 75">
                <a:extLst>
                  <a:ext uri="{FF2B5EF4-FFF2-40B4-BE49-F238E27FC236}">
                    <a16:creationId xmlns:a16="http://schemas.microsoft.com/office/drawing/2014/main" id="{526EF7E7-E183-4D9D-88D0-6DEB2F4E2B84}"/>
                  </a:ext>
                </a:extLst>
              </p:cNvPr>
              <p:cNvSpPr/>
              <p:nvPr/>
            </p:nvSpPr>
            <p:spPr>
              <a:xfrm>
                <a:off x="3238378" y="3710866"/>
                <a:ext cx="360420" cy="239827"/>
              </a:xfrm>
              <a:prstGeom prst="roundRect">
                <a:avLst/>
              </a:prstGeom>
              <a:noFill/>
              <a:ln w="12700">
                <a:gradFill flip="none" rotWithShape="1">
                  <a:gsLst>
                    <a:gs pos="0">
                      <a:srgbClr val="8455E2"/>
                    </a:gs>
                    <a:gs pos="100000">
                      <a:srgbClr val="B64EC1"/>
                    </a:gs>
                  </a:gsLst>
                  <a:lin ang="108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Прямоугольник: скругленные углы 76">
                <a:extLst>
                  <a:ext uri="{FF2B5EF4-FFF2-40B4-BE49-F238E27FC236}">
                    <a16:creationId xmlns:a16="http://schemas.microsoft.com/office/drawing/2014/main" id="{B9D83CAE-6FAF-4C82-B67A-3AAE81084556}"/>
                  </a:ext>
                </a:extLst>
              </p:cNvPr>
              <p:cNvSpPr/>
              <p:nvPr/>
            </p:nvSpPr>
            <p:spPr>
              <a:xfrm>
                <a:off x="3714593" y="3710866"/>
                <a:ext cx="360420" cy="239827"/>
              </a:xfrm>
              <a:prstGeom prst="roundRect">
                <a:avLst/>
              </a:prstGeom>
              <a:solidFill>
                <a:srgbClr val="1D1A42"/>
              </a:solidFill>
              <a:ln w="12700">
                <a:solidFill>
                  <a:srgbClr val="8455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Прямоугольник: скругленные углы 77">
                <a:extLst>
                  <a:ext uri="{FF2B5EF4-FFF2-40B4-BE49-F238E27FC236}">
                    <a16:creationId xmlns:a16="http://schemas.microsoft.com/office/drawing/2014/main" id="{7BCC67B0-4F06-4C6B-BA7C-6D2DD8FF6BA2}"/>
                  </a:ext>
                </a:extLst>
              </p:cNvPr>
              <p:cNvSpPr/>
              <p:nvPr/>
            </p:nvSpPr>
            <p:spPr>
              <a:xfrm>
                <a:off x="4207727" y="3710866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8455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9" name="Прямоугольник: скругленные углы 78">
                <a:extLst>
                  <a:ext uri="{FF2B5EF4-FFF2-40B4-BE49-F238E27FC236}">
                    <a16:creationId xmlns:a16="http://schemas.microsoft.com/office/drawing/2014/main" id="{56C2798F-F53E-470E-958B-6F52E70F5985}"/>
                  </a:ext>
                </a:extLst>
              </p:cNvPr>
              <p:cNvSpPr/>
              <p:nvPr/>
            </p:nvSpPr>
            <p:spPr>
              <a:xfrm>
                <a:off x="4700863" y="3710866"/>
                <a:ext cx="360420" cy="239827"/>
              </a:xfrm>
              <a:prstGeom prst="roundRect">
                <a:avLst/>
              </a:prstGeom>
              <a:noFill/>
              <a:ln w="12700">
                <a:gradFill flip="none" rotWithShape="1">
                  <a:gsLst>
                    <a:gs pos="0">
                      <a:srgbClr val="8455E2"/>
                    </a:gs>
                    <a:gs pos="100000">
                      <a:srgbClr val="3E98A6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0" name="Прямоугольник: скругленные углы 79">
                <a:extLst>
                  <a:ext uri="{FF2B5EF4-FFF2-40B4-BE49-F238E27FC236}">
                    <a16:creationId xmlns:a16="http://schemas.microsoft.com/office/drawing/2014/main" id="{BA05E577-ED3C-4CC4-B11D-71085D320D61}"/>
                  </a:ext>
                </a:extLst>
              </p:cNvPr>
              <p:cNvSpPr/>
              <p:nvPr/>
            </p:nvSpPr>
            <p:spPr>
              <a:xfrm>
                <a:off x="5217280" y="3710866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3E9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1" name="Прямоугольник: скругленные углы 80">
                <a:extLst>
                  <a:ext uri="{FF2B5EF4-FFF2-40B4-BE49-F238E27FC236}">
                    <a16:creationId xmlns:a16="http://schemas.microsoft.com/office/drawing/2014/main" id="{3A69B432-F862-434F-82F5-52A8FBB89402}"/>
                  </a:ext>
                </a:extLst>
              </p:cNvPr>
              <p:cNvSpPr/>
              <p:nvPr/>
            </p:nvSpPr>
            <p:spPr>
              <a:xfrm>
                <a:off x="5710414" y="3710866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3E9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2" name="Прямоугольник: скругленные углы 81">
                <a:extLst>
                  <a:ext uri="{FF2B5EF4-FFF2-40B4-BE49-F238E27FC236}">
                    <a16:creationId xmlns:a16="http://schemas.microsoft.com/office/drawing/2014/main" id="{B581C561-EBB2-4E52-B7A3-CEF7DBA17716}"/>
                  </a:ext>
                </a:extLst>
              </p:cNvPr>
              <p:cNvSpPr/>
              <p:nvPr/>
            </p:nvSpPr>
            <p:spPr>
              <a:xfrm>
                <a:off x="6219719" y="3710866"/>
                <a:ext cx="360420" cy="239827"/>
              </a:xfrm>
              <a:prstGeom prst="roundRect">
                <a:avLst/>
              </a:prstGeom>
              <a:noFill/>
              <a:ln w="12700">
                <a:gradFill flip="none" rotWithShape="1">
                  <a:gsLst>
                    <a:gs pos="100000">
                      <a:srgbClr val="3E98A6"/>
                    </a:gs>
                    <a:gs pos="0">
                      <a:srgbClr val="B64EC1"/>
                    </a:gs>
                  </a:gsLst>
                  <a:lin ang="108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14" name="Группа 113">
              <a:extLst>
                <a:ext uri="{FF2B5EF4-FFF2-40B4-BE49-F238E27FC236}">
                  <a16:creationId xmlns:a16="http://schemas.microsoft.com/office/drawing/2014/main" id="{D054596F-C639-451B-B263-4893656C35C9}"/>
                </a:ext>
              </a:extLst>
            </p:cNvPr>
            <p:cNvGrpSpPr/>
            <p:nvPr/>
          </p:nvGrpSpPr>
          <p:grpSpPr>
            <a:xfrm>
              <a:off x="359270" y="4038969"/>
              <a:ext cx="6220869" cy="292388"/>
              <a:chOff x="359270" y="4038969"/>
              <a:chExt cx="6220869" cy="2923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71ABDA1-5D2C-4CF1-B715-AFE5C4A665FF}"/>
                  </a:ext>
                </a:extLst>
              </p:cNvPr>
              <p:cNvSpPr txBox="1"/>
              <p:nvPr/>
            </p:nvSpPr>
            <p:spPr>
              <a:xfrm>
                <a:off x="359270" y="4038969"/>
                <a:ext cx="1473425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 panose="00000500000000000000" pitchFamily="2" charset="-52"/>
                    <a:ea typeface="Verdana" panose="020B0604030504040204" pitchFamily="34" charset="0"/>
                    <a:cs typeface="Arial"/>
                    <a:sym typeface="Arial"/>
                  </a:rPr>
                  <a:t>Чат-боты</a:t>
                </a:r>
              </a:p>
            </p:txBody>
          </p:sp>
          <p:sp>
            <p:nvSpPr>
              <p:cNvPr id="83" name="Прямоугольник: скругленные углы 82">
                <a:extLst>
                  <a:ext uri="{FF2B5EF4-FFF2-40B4-BE49-F238E27FC236}">
                    <a16:creationId xmlns:a16="http://schemas.microsoft.com/office/drawing/2014/main" id="{23C75B9A-533E-474F-B9D0-7D68F50DF8A3}"/>
                  </a:ext>
                </a:extLst>
              </p:cNvPr>
              <p:cNvSpPr/>
              <p:nvPr/>
            </p:nvSpPr>
            <p:spPr>
              <a:xfrm>
                <a:off x="2252112" y="4078173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B64E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4" name="Прямоугольник: скругленные углы 83">
                <a:extLst>
                  <a:ext uri="{FF2B5EF4-FFF2-40B4-BE49-F238E27FC236}">
                    <a16:creationId xmlns:a16="http://schemas.microsoft.com/office/drawing/2014/main" id="{FEAF24E1-1CFF-46F1-94E5-7F80A5E11B7C}"/>
                  </a:ext>
                </a:extLst>
              </p:cNvPr>
              <p:cNvSpPr/>
              <p:nvPr/>
            </p:nvSpPr>
            <p:spPr>
              <a:xfrm>
                <a:off x="2745245" y="4078173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B64E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5" name="Прямоугольник: скругленные углы 84">
                <a:extLst>
                  <a:ext uri="{FF2B5EF4-FFF2-40B4-BE49-F238E27FC236}">
                    <a16:creationId xmlns:a16="http://schemas.microsoft.com/office/drawing/2014/main" id="{49DD62D2-6AF5-4B37-B522-03C5DFA942DB}"/>
                  </a:ext>
                </a:extLst>
              </p:cNvPr>
              <p:cNvSpPr/>
              <p:nvPr/>
            </p:nvSpPr>
            <p:spPr>
              <a:xfrm>
                <a:off x="3238378" y="4078173"/>
                <a:ext cx="360420" cy="239827"/>
              </a:xfrm>
              <a:prstGeom prst="roundRect">
                <a:avLst/>
              </a:prstGeom>
              <a:noFill/>
              <a:ln w="12700">
                <a:gradFill flip="none" rotWithShape="1">
                  <a:gsLst>
                    <a:gs pos="0">
                      <a:srgbClr val="8455E2"/>
                    </a:gs>
                    <a:gs pos="100000">
                      <a:srgbClr val="B64EC1"/>
                    </a:gs>
                  </a:gsLst>
                  <a:lin ang="108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6" name="Прямоугольник: скругленные углы 85">
                <a:extLst>
                  <a:ext uri="{FF2B5EF4-FFF2-40B4-BE49-F238E27FC236}">
                    <a16:creationId xmlns:a16="http://schemas.microsoft.com/office/drawing/2014/main" id="{49CE7428-287C-4658-8503-5C79F545F589}"/>
                  </a:ext>
                </a:extLst>
              </p:cNvPr>
              <p:cNvSpPr/>
              <p:nvPr/>
            </p:nvSpPr>
            <p:spPr>
              <a:xfrm>
                <a:off x="3714593" y="4078173"/>
                <a:ext cx="360420" cy="239827"/>
              </a:xfrm>
              <a:prstGeom prst="roundRect">
                <a:avLst/>
              </a:prstGeom>
              <a:solidFill>
                <a:srgbClr val="1D1A42"/>
              </a:solidFill>
              <a:ln w="12700">
                <a:solidFill>
                  <a:srgbClr val="8455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7" name="Прямоугольник: скругленные углы 86">
                <a:extLst>
                  <a:ext uri="{FF2B5EF4-FFF2-40B4-BE49-F238E27FC236}">
                    <a16:creationId xmlns:a16="http://schemas.microsoft.com/office/drawing/2014/main" id="{F28EC2E7-7F8F-4B87-8ECB-515425B29EE9}"/>
                  </a:ext>
                </a:extLst>
              </p:cNvPr>
              <p:cNvSpPr/>
              <p:nvPr/>
            </p:nvSpPr>
            <p:spPr>
              <a:xfrm>
                <a:off x="4207727" y="4078173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8455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8" name="Прямоугольник: скругленные углы 87">
                <a:extLst>
                  <a:ext uri="{FF2B5EF4-FFF2-40B4-BE49-F238E27FC236}">
                    <a16:creationId xmlns:a16="http://schemas.microsoft.com/office/drawing/2014/main" id="{92EE19F1-B97C-44B2-B86C-B76A8093036D}"/>
                  </a:ext>
                </a:extLst>
              </p:cNvPr>
              <p:cNvSpPr/>
              <p:nvPr/>
            </p:nvSpPr>
            <p:spPr>
              <a:xfrm>
                <a:off x="4700863" y="4078173"/>
                <a:ext cx="360420" cy="239827"/>
              </a:xfrm>
              <a:prstGeom prst="roundRect">
                <a:avLst/>
              </a:prstGeom>
              <a:noFill/>
              <a:ln w="12700">
                <a:gradFill flip="none" rotWithShape="1">
                  <a:gsLst>
                    <a:gs pos="0">
                      <a:srgbClr val="8455E2"/>
                    </a:gs>
                    <a:gs pos="100000">
                      <a:srgbClr val="3E98A6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9" name="Прямоугольник: скругленные углы 88">
                <a:extLst>
                  <a:ext uri="{FF2B5EF4-FFF2-40B4-BE49-F238E27FC236}">
                    <a16:creationId xmlns:a16="http://schemas.microsoft.com/office/drawing/2014/main" id="{DD44C287-473D-49C1-9E67-5D00B1EC793A}"/>
                  </a:ext>
                </a:extLst>
              </p:cNvPr>
              <p:cNvSpPr/>
              <p:nvPr/>
            </p:nvSpPr>
            <p:spPr>
              <a:xfrm>
                <a:off x="5217280" y="4078173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3E9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" name="Прямоугольник: скругленные углы 89">
                <a:extLst>
                  <a:ext uri="{FF2B5EF4-FFF2-40B4-BE49-F238E27FC236}">
                    <a16:creationId xmlns:a16="http://schemas.microsoft.com/office/drawing/2014/main" id="{9CF14D8B-C297-4B6F-A595-4211129B484E}"/>
                  </a:ext>
                </a:extLst>
              </p:cNvPr>
              <p:cNvSpPr/>
              <p:nvPr/>
            </p:nvSpPr>
            <p:spPr>
              <a:xfrm>
                <a:off x="5710414" y="4078173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3E9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1" name="Прямоугольник: скругленные углы 90">
                <a:extLst>
                  <a:ext uri="{FF2B5EF4-FFF2-40B4-BE49-F238E27FC236}">
                    <a16:creationId xmlns:a16="http://schemas.microsoft.com/office/drawing/2014/main" id="{5797B687-CF63-4609-8E02-A5A6056970DA}"/>
                  </a:ext>
                </a:extLst>
              </p:cNvPr>
              <p:cNvSpPr/>
              <p:nvPr/>
            </p:nvSpPr>
            <p:spPr>
              <a:xfrm>
                <a:off x="6219719" y="4078173"/>
                <a:ext cx="360420" cy="239827"/>
              </a:xfrm>
              <a:prstGeom prst="roundRect">
                <a:avLst/>
              </a:prstGeom>
              <a:noFill/>
              <a:ln w="12700">
                <a:gradFill flip="none" rotWithShape="1">
                  <a:gsLst>
                    <a:gs pos="100000">
                      <a:srgbClr val="3E98A6"/>
                    </a:gs>
                    <a:gs pos="0">
                      <a:srgbClr val="B64EC1"/>
                    </a:gs>
                  </a:gsLst>
                  <a:lin ang="108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15" name="Группа 114">
              <a:extLst>
                <a:ext uri="{FF2B5EF4-FFF2-40B4-BE49-F238E27FC236}">
                  <a16:creationId xmlns:a16="http://schemas.microsoft.com/office/drawing/2014/main" id="{C9BC4D4E-148F-40D0-B71F-AC94BE155DEF}"/>
                </a:ext>
              </a:extLst>
            </p:cNvPr>
            <p:cNvGrpSpPr/>
            <p:nvPr/>
          </p:nvGrpSpPr>
          <p:grpSpPr>
            <a:xfrm>
              <a:off x="359270" y="4406567"/>
              <a:ext cx="6220869" cy="292388"/>
              <a:chOff x="359270" y="4406567"/>
              <a:chExt cx="6220869" cy="292388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CE0D580-1D26-4730-BDC7-D14BD1BDD8F5}"/>
                  </a:ext>
                </a:extLst>
              </p:cNvPr>
              <p:cNvSpPr txBox="1"/>
              <p:nvPr/>
            </p:nvSpPr>
            <p:spPr>
              <a:xfrm>
                <a:off x="359270" y="4406567"/>
                <a:ext cx="1473425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 panose="00000500000000000000" pitchFamily="2" charset="-52"/>
                    <a:ea typeface="Verdana" panose="020B0604030504040204" pitchFamily="34" charset="0"/>
                    <a:cs typeface="Arial"/>
                    <a:sym typeface="Arial"/>
                  </a:rPr>
                  <a:t>SQL</a:t>
                </a:r>
                <a:endParaRPr kumimoji="0" lang="ru-RU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92" name="Прямоугольник: скругленные углы 91">
                <a:extLst>
                  <a:ext uri="{FF2B5EF4-FFF2-40B4-BE49-F238E27FC236}">
                    <a16:creationId xmlns:a16="http://schemas.microsoft.com/office/drawing/2014/main" id="{DC27FC88-06CD-4421-B603-BC7628913173}"/>
                  </a:ext>
                </a:extLst>
              </p:cNvPr>
              <p:cNvSpPr/>
              <p:nvPr/>
            </p:nvSpPr>
            <p:spPr>
              <a:xfrm>
                <a:off x="2252112" y="4433554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B64E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3" name="Прямоугольник: скругленные углы 92">
                <a:extLst>
                  <a:ext uri="{FF2B5EF4-FFF2-40B4-BE49-F238E27FC236}">
                    <a16:creationId xmlns:a16="http://schemas.microsoft.com/office/drawing/2014/main" id="{B38725DC-B2CE-4210-B3A9-18C33A5A9E04}"/>
                  </a:ext>
                </a:extLst>
              </p:cNvPr>
              <p:cNvSpPr/>
              <p:nvPr/>
            </p:nvSpPr>
            <p:spPr>
              <a:xfrm>
                <a:off x="2745245" y="4433554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B64E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4" name="Прямоугольник: скругленные углы 93">
                <a:extLst>
                  <a:ext uri="{FF2B5EF4-FFF2-40B4-BE49-F238E27FC236}">
                    <a16:creationId xmlns:a16="http://schemas.microsoft.com/office/drawing/2014/main" id="{ECFC7F9C-C942-4924-92A5-7D795178BFC9}"/>
                  </a:ext>
                </a:extLst>
              </p:cNvPr>
              <p:cNvSpPr/>
              <p:nvPr/>
            </p:nvSpPr>
            <p:spPr>
              <a:xfrm>
                <a:off x="3238378" y="4433554"/>
                <a:ext cx="360420" cy="239827"/>
              </a:xfrm>
              <a:prstGeom prst="roundRect">
                <a:avLst/>
              </a:prstGeom>
              <a:noFill/>
              <a:ln w="12700">
                <a:gradFill flip="none" rotWithShape="1">
                  <a:gsLst>
                    <a:gs pos="0">
                      <a:srgbClr val="8455E2"/>
                    </a:gs>
                    <a:gs pos="100000">
                      <a:srgbClr val="B64EC1"/>
                    </a:gs>
                  </a:gsLst>
                  <a:lin ang="108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" name="Прямоугольник: скругленные углы 94">
                <a:extLst>
                  <a:ext uri="{FF2B5EF4-FFF2-40B4-BE49-F238E27FC236}">
                    <a16:creationId xmlns:a16="http://schemas.microsoft.com/office/drawing/2014/main" id="{C4E56617-CFD6-44D4-9527-D7365E350AE0}"/>
                  </a:ext>
                </a:extLst>
              </p:cNvPr>
              <p:cNvSpPr/>
              <p:nvPr/>
            </p:nvSpPr>
            <p:spPr>
              <a:xfrm>
                <a:off x="3714593" y="4433554"/>
                <a:ext cx="360420" cy="239827"/>
              </a:xfrm>
              <a:prstGeom prst="roundRect">
                <a:avLst/>
              </a:prstGeom>
              <a:solidFill>
                <a:srgbClr val="1D1A42"/>
              </a:solidFill>
              <a:ln w="12700">
                <a:solidFill>
                  <a:srgbClr val="8455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" name="Прямоугольник: скругленные углы 95">
                <a:extLst>
                  <a:ext uri="{FF2B5EF4-FFF2-40B4-BE49-F238E27FC236}">
                    <a16:creationId xmlns:a16="http://schemas.microsoft.com/office/drawing/2014/main" id="{E25C80C2-A78B-40F2-AB6B-877FBA2EB4FE}"/>
                  </a:ext>
                </a:extLst>
              </p:cNvPr>
              <p:cNvSpPr/>
              <p:nvPr/>
            </p:nvSpPr>
            <p:spPr>
              <a:xfrm>
                <a:off x="4207727" y="4433554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8455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" name="Прямоугольник: скругленные углы 96">
                <a:extLst>
                  <a:ext uri="{FF2B5EF4-FFF2-40B4-BE49-F238E27FC236}">
                    <a16:creationId xmlns:a16="http://schemas.microsoft.com/office/drawing/2014/main" id="{8186CED7-CA50-407E-BC17-DBE4DA00C800}"/>
                  </a:ext>
                </a:extLst>
              </p:cNvPr>
              <p:cNvSpPr/>
              <p:nvPr/>
            </p:nvSpPr>
            <p:spPr>
              <a:xfrm>
                <a:off x="4700863" y="4433554"/>
                <a:ext cx="360420" cy="239827"/>
              </a:xfrm>
              <a:prstGeom prst="roundRect">
                <a:avLst/>
              </a:prstGeom>
              <a:noFill/>
              <a:ln w="12700">
                <a:gradFill flip="none" rotWithShape="1">
                  <a:gsLst>
                    <a:gs pos="0">
                      <a:srgbClr val="8455E2"/>
                    </a:gs>
                    <a:gs pos="100000">
                      <a:srgbClr val="3E98A6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" name="Прямоугольник: скругленные углы 97">
                <a:extLst>
                  <a:ext uri="{FF2B5EF4-FFF2-40B4-BE49-F238E27FC236}">
                    <a16:creationId xmlns:a16="http://schemas.microsoft.com/office/drawing/2014/main" id="{0EA7E43F-E381-4ACD-A540-E1039739FB0E}"/>
                  </a:ext>
                </a:extLst>
              </p:cNvPr>
              <p:cNvSpPr/>
              <p:nvPr/>
            </p:nvSpPr>
            <p:spPr>
              <a:xfrm>
                <a:off x="5217280" y="4433554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3E9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" name="Прямоугольник: скругленные углы 98">
                <a:extLst>
                  <a:ext uri="{FF2B5EF4-FFF2-40B4-BE49-F238E27FC236}">
                    <a16:creationId xmlns:a16="http://schemas.microsoft.com/office/drawing/2014/main" id="{32E4C10A-96B0-4CDC-AC39-6B9B88AB5B06}"/>
                  </a:ext>
                </a:extLst>
              </p:cNvPr>
              <p:cNvSpPr/>
              <p:nvPr/>
            </p:nvSpPr>
            <p:spPr>
              <a:xfrm>
                <a:off x="5710414" y="4433554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3E9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" name="Прямоугольник: скругленные углы 99">
                <a:extLst>
                  <a:ext uri="{FF2B5EF4-FFF2-40B4-BE49-F238E27FC236}">
                    <a16:creationId xmlns:a16="http://schemas.microsoft.com/office/drawing/2014/main" id="{97F5E992-F707-4669-8F4D-D9F8E9547A8A}"/>
                  </a:ext>
                </a:extLst>
              </p:cNvPr>
              <p:cNvSpPr/>
              <p:nvPr/>
            </p:nvSpPr>
            <p:spPr>
              <a:xfrm>
                <a:off x="6219719" y="4433554"/>
                <a:ext cx="360420" cy="239827"/>
              </a:xfrm>
              <a:prstGeom prst="roundRect">
                <a:avLst/>
              </a:prstGeom>
              <a:noFill/>
              <a:ln w="12700">
                <a:gradFill flip="none" rotWithShape="1">
                  <a:gsLst>
                    <a:gs pos="100000">
                      <a:srgbClr val="3E98A6"/>
                    </a:gs>
                    <a:gs pos="0">
                      <a:srgbClr val="B64EC1"/>
                    </a:gs>
                  </a:gsLst>
                  <a:lin ang="108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16" name="Группа 115">
              <a:extLst>
                <a:ext uri="{FF2B5EF4-FFF2-40B4-BE49-F238E27FC236}">
                  <a16:creationId xmlns:a16="http://schemas.microsoft.com/office/drawing/2014/main" id="{0C6E198A-A088-45AD-89D6-877DB5298F2F}"/>
                </a:ext>
              </a:extLst>
            </p:cNvPr>
            <p:cNvGrpSpPr/>
            <p:nvPr/>
          </p:nvGrpSpPr>
          <p:grpSpPr>
            <a:xfrm>
              <a:off x="359270" y="4769555"/>
              <a:ext cx="6220869" cy="292388"/>
              <a:chOff x="359270" y="4769555"/>
              <a:chExt cx="6220869" cy="292388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DD359A2-45E3-4F24-84E3-2578418F3228}"/>
                  </a:ext>
                </a:extLst>
              </p:cNvPr>
              <p:cNvSpPr txBox="1"/>
              <p:nvPr/>
            </p:nvSpPr>
            <p:spPr>
              <a:xfrm>
                <a:off x="359270" y="4769555"/>
                <a:ext cx="2381369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 panose="00000500000000000000" pitchFamily="2" charset="-52"/>
                    <a:ea typeface="Verdana" panose="020B0604030504040204" pitchFamily="34" charset="0"/>
                    <a:cs typeface="Arial"/>
                    <a:sym typeface="Arial"/>
                  </a:rPr>
                  <a:t>Audio Processing</a:t>
                </a:r>
                <a:endParaRPr kumimoji="0" lang="ru-RU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101" name="Прямоугольник: скругленные углы 100">
                <a:extLst>
                  <a:ext uri="{FF2B5EF4-FFF2-40B4-BE49-F238E27FC236}">
                    <a16:creationId xmlns:a16="http://schemas.microsoft.com/office/drawing/2014/main" id="{3D463DCA-A46E-4A80-81AE-C7DA47AB8FA3}"/>
                  </a:ext>
                </a:extLst>
              </p:cNvPr>
              <p:cNvSpPr/>
              <p:nvPr/>
            </p:nvSpPr>
            <p:spPr>
              <a:xfrm>
                <a:off x="2252112" y="4800861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B64E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" name="Прямоугольник: скругленные углы 101">
                <a:extLst>
                  <a:ext uri="{FF2B5EF4-FFF2-40B4-BE49-F238E27FC236}">
                    <a16:creationId xmlns:a16="http://schemas.microsoft.com/office/drawing/2014/main" id="{AF17BA1A-1BF0-4A74-9EF7-8B826B79D389}"/>
                  </a:ext>
                </a:extLst>
              </p:cNvPr>
              <p:cNvSpPr/>
              <p:nvPr/>
            </p:nvSpPr>
            <p:spPr>
              <a:xfrm>
                <a:off x="2745245" y="4800861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B64E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3" name="Прямоугольник: скругленные углы 102">
                <a:extLst>
                  <a:ext uri="{FF2B5EF4-FFF2-40B4-BE49-F238E27FC236}">
                    <a16:creationId xmlns:a16="http://schemas.microsoft.com/office/drawing/2014/main" id="{90C17748-248E-453B-8F37-122CCAC21ECF}"/>
                  </a:ext>
                </a:extLst>
              </p:cNvPr>
              <p:cNvSpPr/>
              <p:nvPr/>
            </p:nvSpPr>
            <p:spPr>
              <a:xfrm>
                <a:off x="3238378" y="4800861"/>
                <a:ext cx="360420" cy="239827"/>
              </a:xfrm>
              <a:prstGeom prst="roundRect">
                <a:avLst/>
              </a:prstGeom>
              <a:noFill/>
              <a:ln w="12700">
                <a:gradFill flip="none" rotWithShape="1">
                  <a:gsLst>
                    <a:gs pos="0">
                      <a:srgbClr val="8455E2"/>
                    </a:gs>
                    <a:gs pos="100000">
                      <a:srgbClr val="B64EC1"/>
                    </a:gs>
                  </a:gsLst>
                  <a:lin ang="108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" name="Прямоугольник: скругленные углы 103">
                <a:extLst>
                  <a:ext uri="{FF2B5EF4-FFF2-40B4-BE49-F238E27FC236}">
                    <a16:creationId xmlns:a16="http://schemas.microsoft.com/office/drawing/2014/main" id="{DD7D6E05-4438-47AF-89C9-20F47C99702D}"/>
                  </a:ext>
                </a:extLst>
              </p:cNvPr>
              <p:cNvSpPr/>
              <p:nvPr/>
            </p:nvSpPr>
            <p:spPr>
              <a:xfrm>
                <a:off x="3714593" y="4800861"/>
                <a:ext cx="360420" cy="239827"/>
              </a:xfrm>
              <a:prstGeom prst="roundRect">
                <a:avLst/>
              </a:prstGeom>
              <a:solidFill>
                <a:srgbClr val="1D1A42"/>
              </a:solidFill>
              <a:ln w="12700">
                <a:solidFill>
                  <a:srgbClr val="8455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" name="Прямоугольник: скругленные углы 104">
                <a:extLst>
                  <a:ext uri="{FF2B5EF4-FFF2-40B4-BE49-F238E27FC236}">
                    <a16:creationId xmlns:a16="http://schemas.microsoft.com/office/drawing/2014/main" id="{A8B32F11-31FD-4ED4-8FB4-90AE3F764A41}"/>
                  </a:ext>
                </a:extLst>
              </p:cNvPr>
              <p:cNvSpPr/>
              <p:nvPr/>
            </p:nvSpPr>
            <p:spPr>
              <a:xfrm>
                <a:off x="4207727" y="4800861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8455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6" name="Прямоугольник: скругленные углы 105">
                <a:extLst>
                  <a:ext uri="{FF2B5EF4-FFF2-40B4-BE49-F238E27FC236}">
                    <a16:creationId xmlns:a16="http://schemas.microsoft.com/office/drawing/2014/main" id="{90F87957-6326-4FA1-99AB-25CB1FA49857}"/>
                  </a:ext>
                </a:extLst>
              </p:cNvPr>
              <p:cNvSpPr/>
              <p:nvPr/>
            </p:nvSpPr>
            <p:spPr>
              <a:xfrm>
                <a:off x="4700863" y="4800861"/>
                <a:ext cx="360420" cy="239827"/>
              </a:xfrm>
              <a:prstGeom prst="roundRect">
                <a:avLst/>
              </a:prstGeom>
              <a:noFill/>
              <a:ln w="12700">
                <a:gradFill flip="none" rotWithShape="1">
                  <a:gsLst>
                    <a:gs pos="0">
                      <a:srgbClr val="8455E2"/>
                    </a:gs>
                    <a:gs pos="100000">
                      <a:srgbClr val="3E98A6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7" name="Прямоугольник: скругленные углы 106">
                <a:extLst>
                  <a:ext uri="{FF2B5EF4-FFF2-40B4-BE49-F238E27FC236}">
                    <a16:creationId xmlns:a16="http://schemas.microsoft.com/office/drawing/2014/main" id="{BBA9F1CB-DC74-4DE8-A6F8-7CCE6DC10313}"/>
                  </a:ext>
                </a:extLst>
              </p:cNvPr>
              <p:cNvSpPr/>
              <p:nvPr/>
            </p:nvSpPr>
            <p:spPr>
              <a:xfrm>
                <a:off x="5217280" y="4800861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3E9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8" name="Прямоугольник: скругленные углы 107">
                <a:extLst>
                  <a:ext uri="{FF2B5EF4-FFF2-40B4-BE49-F238E27FC236}">
                    <a16:creationId xmlns:a16="http://schemas.microsoft.com/office/drawing/2014/main" id="{A5574D9E-565B-435C-9AA6-EC4CF91B7D94}"/>
                  </a:ext>
                </a:extLst>
              </p:cNvPr>
              <p:cNvSpPr/>
              <p:nvPr/>
            </p:nvSpPr>
            <p:spPr>
              <a:xfrm>
                <a:off x="5710414" y="4800861"/>
                <a:ext cx="360420" cy="239827"/>
              </a:xfrm>
              <a:prstGeom prst="roundRect">
                <a:avLst/>
              </a:prstGeom>
              <a:noFill/>
              <a:ln w="12700">
                <a:solidFill>
                  <a:srgbClr val="3E9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9" name="Прямоугольник: скругленные углы 108">
                <a:extLst>
                  <a:ext uri="{FF2B5EF4-FFF2-40B4-BE49-F238E27FC236}">
                    <a16:creationId xmlns:a16="http://schemas.microsoft.com/office/drawing/2014/main" id="{471A255F-95E3-4789-99B0-8316648C17A4}"/>
                  </a:ext>
                </a:extLst>
              </p:cNvPr>
              <p:cNvSpPr/>
              <p:nvPr/>
            </p:nvSpPr>
            <p:spPr>
              <a:xfrm>
                <a:off x="6219719" y="4800861"/>
                <a:ext cx="360420" cy="239827"/>
              </a:xfrm>
              <a:prstGeom prst="roundRect">
                <a:avLst/>
              </a:prstGeom>
              <a:noFill/>
              <a:ln w="12700">
                <a:gradFill flip="none" rotWithShape="1">
                  <a:gsLst>
                    <a:gs pos="100000">
                      <a:srgbClr val="3E98A6"/>
                    </a:gs>
                    <a:gs pos="0">
                      <a:srgbClr val="B64EC1"/>
                    </a:gs>
                  </a:gsLst>
                  <a:lin ang="108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3962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A4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1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290175"/>
            <a:ext cx="476737" cy="4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1"/>
          <p:cNvSpPr txBox="1"/>
          <p:nvPr/>
        </p:nvSpPr>
        <p:spPr>
          <a:xfrm>
            <a:off x="740175" y="290175"/>
            <a:ext cx="193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Октагон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7CCA48-6C09-4E09-9CF1-88A2E3564A00}"/>
              </a:ext>
            </a:extLst>
          </p:cNvPr>
          <p:cNvSpPr txBox="1"/>
          <p:nvPr/>
        </p:nvSpPr>
        <p:spPr>
          <a:xfrm>
            <a:off x="311700" y="1064857"/>
            <a:ext cx="4223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Какие бывают компетенции?</a:t>
            </a:r>
          </a:p>
        </p:txBody>
      </p:sp>
      <p:sp>
        <p:nvSpPr>
          <p:cNvPr id="18" name="Google Shape;150;p21">
            <a:extLst>
              <a:ext uri="{FF2B5EF4-FFF2-40B4-BE49-F238E27FC236}">
                <a16:creationId xmlns:a16="http://schemas.microsoft.com/office/drawing/2014/main" id="{017E5A2C-F236-4767-A44C-15B24A483CB0}"/>
              </a:ext>
            </a:extLst>
          </p:cNvPr>
          <p:cNvSpPr txBox="1"/>
          <p:nvPr/>
        </p:nvSpPr>
        <p:spPr>
          <a:xfrm>
            <a:off x="311700" y="610457"/>
            <a:ext cx="8501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Montserrat"/>
                <a:sym typeface="Montserrat"/>
              </a:rPr>
              <a:t>Механика работы на платформе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41F8925-43BB-49FB-9140-DB290453EA5C}"/>
              </a:ext>
            </a:extLst>
          </p:cNvPr>
          <p:cNvGrpSpPr/>
          <p:nvPr/>
        </p:nvGrpSpPr>
        <p:grpSpPr>
          <a:xfrm>
            <a:off x="359274" y="1453089"/>
            <a:ext cx="6224718" cy="292388"/>
            <a:chOff x="359274" y="1453089"/>
            <a:chExt cx="6224718" cy="29238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21BB54-0222-4991-8828-E544DE71A267}"/>
                </a:ext>
              </a:extLst>
            </p:cNvPr>
            <p:cNvSpPr txBox="1"/>
            <p:nvPr/>
          </p:nvSpPr>
          <p:spPr>
            <a:xfrm>
              <a:off x="359274" y="1453089"/>
              <a:ext cx="64329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300" b="1" dirty="0">
                  <a:solidFill>
                    <a:srgbClr val="FFFFFF"/>
                  </a:solidFill>
                  <a:latin typeface="Montserrat" panose="00000500000000000000" pitchFamily="2" charset="-52"/>
                  <a:ea typeface="Verdana" panose="020B0604030504040204" pitchFamily="34" charset="0"/>
                </a:rPr>
                <a:t>1C</a:t>
              </a:r>
              <a:endParaRPr kumimoji="0" lang="ru-RU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  <p:sp>
          <p:nvSpPr>
            <p:cNvPr id="3" name="Прямоугольник: скругленные углы 2">
              <a:extLst>
                <a:ext uri="{FF2B5EF4-FFF2-40B4-BE49-F238E27FC236}">
                  <a16:creationId xmlns:a16="http://schemas.microsoft.com/office/drawing/2014/main" id="{74CF348E-F242-4637-87B3-68695F3B2F94}"/>
                </a:ext>
              </a:extLst>
            </p:cNvPr>
            <p:cNvSpPr/>
            <p:nvPr/>
          </p:nvSpPr>
          <p:spPr>
            <a:xfrm>
              <a:off x="2255965" y="1483274"/>
              <a:ext cx="360420" cy="239827"/>
            </a:xfrm>
            <a:prstGeom prst="roundRect">
              <a:avLst/>
            </a:prstGeom>
            <a:noFill/>
            <a:ln w="12700">
              <a:solidFill>
                <a:srgbClr val="B64E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56F6D2B7-5CE2-409D-B515-79A8B76B1DF8}"/>
                </a:ext>
              </a:extLst>
            </p:cNvPr>
            <p:cNvSpPr/>
            <p:nvPr/>
          </p:nvSpPr>
          <p:spPr>
            <a:xfrm>
              <a:off x="2749098" y="1483274"/>
              <a:ext cx="360420" cy="239827"/>
            </a:xfrm>
            <a:prstGeom prst="roundRect">
              <a:avLst/>
            </a:prstGeom>
            <a:noFill/>
            <a:ln w="12700">
              <a:solidFill>
                <a:srgbClr val="B64E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15D8E2C8-EE93-478B-9FC6-222F2BE2DE7E}"/>
                </a:ext>
              </a:extLst>
            </p:cNvPr>
            <p:cNvSpPr/>
            <p:nvPr/>
          </p:nvSpPr>
          <p:spPr>
            <a:xfrm>
              <a:off x="3242231" y="1483274"/>
              <a:ext cx="360420" cy="239827"/>
            </a:xfrm>
            <a:prstGeom prst="roundRect">
              <a:avLst/>
            </a:prstGeom>
            <a:noFill/>
            <a:ln w="12700">
              <a:gradFill flip="none" rotWithShape="1">
                <a:gsLst>
                  <a:gs pos="0">
                    <a:srgbClr val="8455E2"/>
                  </a:gs>
                  <a:gs pos="100000">
                    <a:srgbClr val="B64EC1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23823F9F-0520-4C25-9FB6-760CD38F2DFF}"/>
                </a:ext>
              </a:extLst>
            </p:cNvPr>
            <p:cNvSpPr/>
            <p:nvPr/>
          </p:nvSpPr>
          <p:spPr>
            <a:xfrm>
              <a:off x="3718446" y="1483274"/>
              <a:ext cx="360420" cy="239827"/>
            </a:xfrm>
            <a:prstGeom prst="roundRect">
              <a:avLst/>
            </a:prstGeom>
            <a:solidFill>
              <a:srgbClr val="1D1A42"/>
            </a:solidFill>
            <a:ln w="12700">
              <a:solidFill>
                <a:srgbClr val="8455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978EC237-75A2-4EC3-B9CE-33F9B1118ADE}"/>
                </a:ext>
              </a:extLst>
            </p:cNvPr>
            <p:cNvSpPr/>
            <p:nvPr/>
          </p:nvSpPr>
          <p:spPr>
            <a:xfrm>
              <a:off x="4211580" y="1483274"/>
              <a:ext cx="360420" cy="239827"/>
            </a:xfrm>
            <a:prstGeom prst="roundRect">
              <a:avLst/>
            </a:prstGeom>
            <a:noFill/>
            <a:ln w="12700">
              <a:solidFill>
                <a:srgbClr val="8455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ACAC4696-992F-440C-A706-275C8310A1DE}"/>
                </a:ext>
              </a:extLst>
            </p:cNvPr>
            <p:cNvSpPr/>
            <p:nvPr/>
          </p:nvSpPr>
          <p:spPr>
            <a:xfrm>
              <a:off x="4704716" y="1483274"/>
              <a:ext cx="360420" cy="239827"/>
            </a:xfrm>
            <a:prstGeom prst="roundRect">
              <a:avLst/>
            </a:prstGeom>
            <a:noFill/>
            <a:ln w="12700">
              <a:gradFill flip="none" rotWithShape="1">
                <a:gsLst>
                  <a:gs pos="0">
                    <a:srgbClr val="8455E2"/>
                  </a:gs>
                  <a:gs pos="100000">
                    <a:srgbClr val="3E98A6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2008AF30-4DFB-4CDE-B3A4-C8399393C2FA}"/>
                </a:ext>
              </a:extLst>
            </p:cNvPr>
            <p:cNvSpPr/>
            <p:nvPr/>
          </p:nvSpPr>
          <p:spPr>
            <a:xfrm>
              <a:off x="5221133" y="1483274"/>
              <a:ext cx="360420" cy="239827"/>
            </a:xfrm>
            <a:prstGeom prst="roundRect">
              <a:avLst/>
            </a:prstGeom>
            <a:noFill/>
            <a:ln w="12700">
              <a:solidFill>
                <a:srgbClr val="3E9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95ED1DCC-8073-4E78-B863-90FD141E93F5}"/>
                </a:ext>
              </a:extLst>
            </p:cNvPr>
            <p:cNvSpPr/>
            <p:nvPr/>
          </p:nvSpPr>
          <p:spPr>
            <a:xfrm>
              <a:off x="5714267" y="1483274"/>
              <a:ext cx="360420" cy="239827"/>
            </a:xfrm>
            <a:prstGeom prst="roundRect">
              <a:avLst/>
            </a:prstGeom>
            <a:noFill/>
            <a:ln w="12700">
              <a:solidFill>
                <a:srgbClr val="3E9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0637A5C8-CF39-4FF3-AE37-303947B8E2C9}"/>
                </a:ext>
              </a:extLst>
            </p:cNvPr>
            <p:cNvSpPr/>
            <p:nvPr/>
          </p:nvSpPr>
          <p:spPr>
            <a:xfrm>
              <a:off x="6223572" y="1483274"/>
              <a:ext cx="360420" cy="239827"/>
            </a:xfrm>
            <a:prstGeom prst="roundRect">
              <a:avLst/>
            </a:prstGeom>
            <a:noFill/>
            <a:ln w="12700">
              <a:gradFill flip="none" rotWithShape="1">
                <a:gsLst>
                  <a:gs pos="100000">
                    <a:srgbClr val="3E98A6"/>
                  </a:gs>
                  <a:gs pos="0">
                    <a:srgbClr val="B64EC1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9F678A5-8456-4960-8FF2-3CAD2AA74950}"/>
              </a:ext>
            </a:extLst>
          </p:cNvPr>
          <p:cNvGrpSpPr/>
          <p:nvPr/>
        </p:nvGrpSpPr>
        <p:grpSpPr>
          <a:xfrm>
            <a:off x="359274" y="1827034"/>
            <a:ext cx="6224718" cy="292388"/>
            <a:chOff x="359274" y="1827034"/>
            <a:chExt cx="6224718" cy="29238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27A3E2E-4C42-491A-97EC-A029F6582E37}"/>
                </a:ext>
              </a:extLst>
            </p:cNvPr>
            <p:cNvSpPr txBox="1"/>
            <p:nvPr/>
          </p:nvSpPr>
          <p:spPr>
            <a:xfrm>
              <a:off x="359274" y="1827034"/>
              <a:ext cx="1473425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Arial"/>
                  <a:sym typeface="Arial"/>
                </a:rPr>
                <a:t>NLP</a:t>
              </a:r>
              <a:endParaRPr kumimoji="0" lang="ru-RU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0760871D-E4CD-42D6-856D-47E0039BF6BA}"/>
                </a:ext>
              </a:extLst>
            </p:cNvPr>
            <p:cNvSpPr/>
            <p:nvPr/>
          </p:nvSpPr>
          <p:spPr>
            <a:xfrm>
              <a:off x="2255965" y="1833741"/>
              <a:ext cx="360420" cy="239827"/>
            </a:xfrm>
            <a:prstGeom prst="roundRect">
              <a:avLst/>
            </a:prstGeom>
            <a:noFill/>
            <a:ln w="12700">
              <a:solidFill>
                <a:srgbClr val="B64E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919AE271-1238-4C27-AE2B-45FFFA3273F3}"/>
                </a:ext>
              </a:extLst>
            </p:cNvPr>
            <p:cNvSpPr/>
            <p:nvPr/>
          </p:nvSpPr>
          <p:spPr>
            <a:xfrm>
              <a:off x="2749098" y="1833741"/>
              <a:ext cx="360420" cy="239827"/>
            </a:xfrm>
            <a:prstGeom prst="roundRect">
              <a:avLst/>
            </a:prstGeom>
            <a:noFill/>
            <a:ln w="12700">
              <a:solidFill>
                <a:srgbClr val="B64E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903DD927-1AA6-4F09-B163-8DDEDC60C8CD}"/>
                </a:ext>
              </a:extLst>
            </p:cNvPr>
            <p:cNvSpPr/>
            <p:nvPr/>
          </p:nvSpPr>
          <p:spPr>
            <a:xfrm>
              <a:off x="3242231" y="1833741"/>
              <a:ext cx="360420" cy="239827"/>
            </a:xfrm>
            <a:prstGeom prst="roundRect">
              <a:avLst/>
            </a:prstGeom>
            <a:noFill/>
            <a:ln w="12700">
              <a:gradFill flip="none" rotWithShape="1">
                <a:gsLst>
                  <a:gs pos="0">
                    <a:srgbClr val="8455E2"/>
                  </a:gs>
                  <a:gs pos="100000">
                    <a:srgbClr val="B64EC1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543D9DA7-F62B-417B-8170-6DDA0B9DBE04}"/>
                </a:ext>
              </a:extLst>
            </p:cNvPr>
            <p:cNvSpPr/>
            <p:nvPr/>
          </p:nvSpPr>
          <p:spPr>
            <a:xfrm>
              <a:off x="3718446" y="1833741"/>
              <a:ext cx="360420" cy="239827"/>
            </a:xfrm>
            <a:prstGeom prst="roundRect">
              <a:avLst/>
            </a:prstGeom>
            <a:solidFill>
              <a:srgbClr val="1D1A42"/>
            </a:solidFill>
            <a:ln w="12700">
              <a:solidFill>
                <a:srgbClr val="8455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9C453EA9-A7B4-4B55-A7F9-7A5847D0260E}"/>
                </a:ext>
              </a:extLst>
            </p:cNvPr>
            <p:cNvSpPr/>
            <p:nvPr/>
          </p:nvSpPr>
          <p:spPr>
            <a:xfrm>
              <a:off x="4211580" y="1833741"/>
              <a:ext cx="360420" cy="239827"/>
            </a:xfrm>
            <a:prstGeom prst="roundRect">
              <a:avLst/>
            </a:prstGeom>
            <a:noFill/>
            <a:ln w="12700">
              <a:solidFill>
                <a:srgbClr val="8455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47288372-A859-4AB4-B73F-4E87B100B299}"/>
                </a:ext>
              </a:extLst>
            </p:cNvPr>
            <p:cNvSpPr/>
            <p:nvPr/>
          </p:nvSpPr>
          <p:spPr>
            <a:xfrm>
              <a:off x="4704716" y="1833741"/>
              <a:ext cx="360420" cy="239827"/>
            </a:xfrm>
            <a:prstGeom prst="roundRect">
              <a:avLst/>
            </a:prstGeom>
            <a:noFill/>
            <a:ln w="12700">
              <a:gradFill flip="none" rotWithShape="1">
                <a:gsLst>
                  <a:gs pos="0">
                    <a:srgbClr val="8455E2"/>
                  </a:gs>
                  <a:gs pos="100000">
                    <a:srgbClr val="3E98A6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D8031E4C-32E1-41E1-BFA7-C6CA5843C30C}"/>
                </a:ext>
              </a:extLst>
            </p:cNvPr>
            <p:cNvSpPr/>
            <p:nvPr/>
          </p:nvSpPr>
          <p:spPr>
            <a:xfrm>
              <a:off x="5221133" y="1833741"/>
              <a:ext cx="360420" cy="239827"/>
            </a:xfrm>
            <a:prstGeom prst="roundRect">
              <a:avLst/>
            </a:prstGeom>
            <a:noFill/>
            <a:ln w="12700">
              <a:solidFill>
                <a:srgbClr val="3E9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82F9A7E0-A713-4A05-A137-180EBFF372F6}"/>
                </a:ext>
              </a:extLst>
            </p:cNvPr>
            <p:cNvSpPr/>
            <p:nvPr/>
          </p:nvSpPr>
          <p:spPr>
            <a:xfrm>
              <a:off x="5714267" y="1833741"/>
              <a:ext cx="360420" cy="239827"/>
            </a:xfrm>
            <a:prstGeom prst="roundRect">
              <a:avLst/>
            </a:prstGeom>
            <a:noFill/>
            <a:ln w="12700">
              <a:solidFill>
                <a:srgbClr val="3E9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: скругленные углы 36">
              <a:extLst>
                <a:ext uri="{FF2B5EF4-FFF2-40B4-BE49-F238E27FC236}">
                  <a16:creationId xmlns:a16="http://schemas.microsoft.com/office/drawing/2014/main" id="{6BF93023-2C92-4471-86E5-0306D3B8C41B}"/>
                </a:ext>
              </a:extLst>
            </p:cNvPr>
            <p:cNvSpPr/>
            <p:nvPr/>
          </p:nvSpPr>
          <p:spPr>
            <a:xfrm>
              <a:off x="6223572" y="1833741"/>
              <a:ext cx="360420" cy="239827"/>
            </a:xfrm>
            <a:prstGeom prst="roundRect">
              <a:avLst/>
            </a:prstGeom>
            <a:noFill/>
            <a:ln w="12700">
              <a:gradFill flip="none" rotWithShape="1">
                <a:gsLst>
                  <a:gs pos="100000">
                    <a:srgbClr val="3E98A6"/>
                  </a:gs>
                  <a:gs pos="0">
                    <a:srgbClr val="B64EC1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7B45D81E-4901-4559-8A42-2AAF72E8B75A}"/>
              </a:ext>
            </a:extLst>
          </p:cNvPr>
          <p:cNvGrpSpPr/>
          <p:nvPr/>
        </p:nvGrpSpPr>
        <p:grpSpPr>
          <a:xfrm>
            <a:off x="359273" y="2200979"/>
            <a:ext cx="6220866" cy="292388"/>
            <a:chOff x="359273" y="2200979"/>
            <a:chExt cx="6220866" cy="29238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7026AA-8ABD-4759-B908-C0F63CFAFAB6}"/>
                </a:ext>
              </a:extLst>
            </p:cNvPr>
            <p:cNvSpPr txBox="1"/>
            <p:nvPr/>
          </p:nvSpPr>
          <p:spPr>
            <a:xfrm>
              <a:off x="359273" y="2200979"/>
              <a:ext cx="1473425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Arial"/>
                  <a:sym typeface="Arial"/>
                </a:rPr>
                <a:t>Backend</a:t>
              </a:r>
              <a:endParaRPr kumimoji="0" lang="ru-RU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01F5827A-DD87-4976-A24A-DBE86CC6BB6D}"/>
                </a:ext>
              </a:extLst>
            </p:cNvPr>
            <p:cNvSpPr/>
            <p:nvPr/>
          </p:nvSpPr>
          <p:spPr>
            <a:xfrm>
              <a:off x="2252112" y="2205212"/>
              <a:ext cx="360420" cy="239827"/>
            </a:xfrm>
            <a:prstGeom prst="roundRect">
              <a:avLst/>
            </a:prstGeom>
            <a:noFill/>
            <a:ln w="12700">
              <a:solidFill>
                <a:srgbClr val="B64E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120BDDB5-F944-49B5-B142-5A9BB84317F7}"/>
                </a:ext>
              </a:extLst>
            </p:cNvPr>
            <p:cNvSpPr/>
            <p:nvPr/>
          </p:nvSpPr>
          <p:spPr>
            <a:xfrm>
              <a:off x="2745245" y="2205212"/>
              <a:ext cx="360420" cy="239827"/>
            </a:xfrm>
            <a:prstGeom prst="roundRect">
              <a:avLst/>
            </a:prstGeom>
            <a:noFill/>
            <a:ln w="12700">
              <a:solidFill>
                <a:srgbClr val="B64E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: скругленные углы 39">
              <a:extLst>
                <a:ext uri="{FF2B5EF4-FFF2-40B4-BE49-F238E27FC236}">
                  <a16:creationId xmlns:a16="http://schemas.microsoft.com/office/drawing/2014/main" id="{C5D9E553-10F4-4717-B82C-B7958A659188}"/>
                </a:ext>
              </a:extLst>
            </p:cNvPr>
            <p:cNvSpPr/>
            <p:nvPr/>
          </p:nvSpPr>
          <p:spPr>
            <a:xfrm>
              <a:off x="3238378" y="2205212"/>
              <a:ext cx="360420" cy="239827"/>
            </a:xfrm>
            <a:prstGeom prst="roundRect">
              <a:avLst/>
            </a:prstGeom>
            <a:noFill/>
            <a:ln w="12700">
              <a:gradFill flip="none" rotWithShape="1">
                <a:gsLst>
                  <a:gs pos="0">
                    <a:srgbClr val="8455E2"/>
                  </a:gs>
                  <a:gs pos="100000">
                    <a:srgbClr val="B64EC1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: скругленные углы 40">
              <a:extLst>
                <a:ext uri="{FF2B5EF4-FFF2-40B4-BE49-F238E27FC236}">
                  <a16:creationId xmlns:a16="http://schemas.microsoft.com/office/drawing/2014/main" id="{B1A8FF12-70CB-4758-9A47-624B63A618E1}"/>
                </a:ext>
              </a:extLst>
            </p:cNvPr>
            <p:cNvSpPr/>
            <p:nvPr/>
          </p:nvSpPr>
          <p:spPr>
            <a:xfrm>
              <a:off x="3714593" y="2205212"/>
              <a:ext cx="360420" cy="239827"/>
            </a:xfrm>
            <a:prstGeom prst="roundRect">
              <a:avLst/>
            </a:prstGeom>
            <a:solidFill>
              <a:srgbClr val="1D1A42"/>
            </a:solidFill>
            <a:ln w="12700">
              <a:solidFill>
                <a:srgbClr val="8455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: скругленные углы 41">
              <a:extLst>
                <a:ext uri="{FF2B5EF4-FFF2-40B4-BE49-F238E27FC236}">
                  <a16:creationId xmlns:a16="http://schemas.microsoft.com/office/drawing/2014/main" id="{7E1DCDB7-A37E-4785-A4D1-72FE462CB5B6}"/>
                </a:ext>
              </a:extLst>
            </p:cNvPr>
            <p:cNvSpPr/>
            <p:nvPr/>
          </p:nvSpPr>
          <p:spPr>
            <a:xfrm>
              <a:off x="4207727" y="2205212"/>
              <a:ext cx="360420" cy="239827"/>
            </a:xfrm>
            <a:prstGeom prst="roundRect">
              <a:avLst/>
            </a:prstGeom>
            <a:noFill/>
            <a:ln w="12700">
              <a:solidFill>
                <a:srgbClr val="8455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1036C365-441C-4FD7-89DD-5BA459161B25}"/>
                </a:ext>
              </a:extLst>
            </p:cNvPr>
            <p:cNvSpPr/>
            <p:nvPr/>
          </p:nvSpPr>
          <p:spPr>
            <a:xfrm>
              <a:off x="4700863" y="2205212"/>
              <a:ext cx="360420" cy="239827"/>
            </a:xfrm>
            <a:prstGeom prst="roundRect">
              <a:avLst/>
            </a:prstGeom>
            <a:noFill/>
            <a:ln w="12700">
              <a:gradFill flip="none" rotWithShape="1">
                <a:gsLst>
                  <a:gs pos="0">
                    <a:srgbClr val="8455E2"/>
                  </a:gs>
                  <a:gs pos="100000">
                    <a:srgbClr val="3E98A6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14475F7F-79F7-49DF-8D64-347800FD8D67}"/>
                </a:ext>
              </a:extLst>
            </p:cNvPr>
            <p:cNvSpPr/>
            <p:nvPr/>
          </p:nvSpPr>
          <p:spPr>
            <a:xfrm>
              <a:off x="5217280" y="2205212"/>
              <a:ext cx="360420" cy="239827"/>
            </a:xfrm>
            <a:prstGeom prst="roundRect">
              <a:avLst/>
            </a:prstGeom>
            <a:noFill/>
            <a:ln w="12700">
              <a:solidFill>
                <a:srgbClr val="3E9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97BB266D-7E67-44D6-811F-057A662C92D1}"/>
                </a:ext>
              </a:extLst>
            </p:cNvPr>
            <p:cNvSpPr/>
            <p:nvPr/>
          </p:nvSpPr>
          <p:spPr>
            <a:xfrm>
              <a:off x="5710414" y="2205212"/>
              <a:ext cx="360420" cy="239827"/>
            </a:xfrm>
            <a:prstGeom prst="roundRect">
              <a:avLst/>
            </a:prstGeom>
            <a:noFill/>
            <a:ln w="12700">
              <a:solidFill>
                <a:srgbClr val="3E9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18BE9AC0-A58A-4006-8995-686CE9547761}"/>
                </a:ext>
              </a:extLst>
            </p:cNvPr>
            <p:cNvSpPr/>
            <p:nvPr/>
          </p:nvSpPr>
          <p:spPr>
            <a:xfrm>
              <a:off x="6219719" y="2205212"/>
              <a:ext cx="360420" cy="239827"/>
            </a:xfrm>
            <a:prstGeom prst="roundRect">
              <a:avLst/>
            </a:prstGeom>
            <a:noFill/>
            <a:ln w="12700">
              <a:gradFill flip="none" rotWithShape="1">
                <a:gsLst>
                  <a:gs pos="100000">
                    <a:srgbClr val="3E98A6"/>
                  </a:gs>
                  <a:gs pos="0">
                    <a:srgbClr val="B64EC1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F821BE05-EE08-48FD-85C8-3A8E7DAA7960}"/>
              </a:ext>
            </a:extLst>
          </p:cNvPr>
          <p:cNvGrpSpPr/>
          <p:nvPr/>
        </p:nvGrpSpPr>
        <p:grpSpPr>
          <a:xfrm>
            <a:off x="359272" y="2568577"/>
            <a:ext cx="6220867" cy="292388"/>
            <a:chOff x="359272" y="2568577"/>
            <a:chExt cx="6220867" cy="29238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D343749-F77F-4F9D-8762-E40BE93188B4}"/>
                </a:ext>
              </a:extLst>
            </p:cNvPr>
            <p:cNvSpPr txBox="1"/>
            <p:nvPr/>
          </p:nvSpPr>
          <p:spPr>
            <a:xfrm>
              <a:off x="359272" y="2568577"/>
              <a:ext cx="1473425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Arial"/>
                  <a:sym typeface="Arial"/>
                </a:rPr>
                <a:t>Frontend</a:t>
              </a:r>
              <a:endParaRPr kumimoji="0" lang="ru-RU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  <p:sp>
          <p:nvSpPr>
            <p:cNvPr id="47" name="Прямоугольник: скругленные углы 46">
              <a:extLst>
                <a:ext uri="{FF2B5EF4-FFF2-40B4-BE49-F238E27FC236}">
                  <a16:creationId xmlns:a16="http://schemas.microsoft.com/office/drawing/2014/main" id="{6AC63031-D111-4BBC-9E13-85B52BA3BD53}"/>
                </a:ext>
              </a:extLst>
            </p:cNvPr>
            <p:cNvSpPr/>
            <p:nvPr/>
          </p:nvSpPr>
          <p:spPr>
            <a:xfrm>
              <a:off x="2252112" y="2581934"/>
              <a:ext cx="360420" cy="239827"/>
            </a:xfrm>
            <a:prstGeom prst="roundRect">
              <a:avLst/>
            </a:prstGeom>
            <a:noFill/>
            <a:ln w="12700">
              <a:solidFill>
                <a:srgbClr val="B64E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476A3549-7EDE-47D0-908C-290A2930BFF3}"/>
                </a:ext>
              </a:extLst>
            </p:cNvPr>
            <p:cNvSpPr/>
            <p:nvPr/>
          </p:nvSpPr>
          <p:spPr>
            <a:xfrm>
              <a:off x="2745245" y="2581934"/>
              <a:ext cx="360420" cy="239827"/>
            </a:xfrm>
            <a:prstGeom prst="roundRect">
              <a:avLst/>
            </a:prstGeom>
            <a:noFill/>
            <a:ln w="12700">
              <a:solidFill>
                <a:srgbClr val="B64E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81582D48-FC2B-41C7-B551-91DBA47CF304}"/>
                </a:ext>
              </a:extLst>
            </p:cNvPr>
            <p:cNvSpPr/>
            <p:nvPr/>
          </p:nvSpPr>
          <p:spPr>
            <a:xfrm>
              <a:off x="3238378" y="2581934"/>
              <a:ext cx="360420" cy="239827"/>
            </a:xfrm>
            <a:prstGeom prst="roundRect">
              <a:avLst/>
            </a:prstGeom>
            <a:noFill/>
            <a:ln w="12700">
              <a:gradFill flip="none" rotWithShape="1">
                <a:gsLst>
                  <a:gs pos="0">
                    <a:srgbClr val="8455E2"/>
                  </a:gs>
                  <a:gs pos="100000">
                    <a:srgbClr val="B64EC1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D6B0CC75-191C-4242-B65B-FCFD4B407A61}"/>
                </a:ext>
              </a:extLst>
            </p:cNvPr>
            <p:cNvSpPr/>
            <p:nvPr/>
          </p:nvSpPr>
          <p:spPr>
            <a:xfrm>
              <a:off x="3714593" y="2581934"/>
              <a:ext cx="360420" cy="239827"/>
            </a:xfrm>
            <a:prstGeom prst="roundRect">
              <a:avLst/>
            </a:prstGeom>
            <a:solidFill>
              <a:srgbClr val="1D1A42"/>
            </a:solidFill>
            <a:ln w="12700">
              <a:solidFill>
                <a:srgbClr val="8455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C1EA78EE-3119-406F-B1FE-C6F06A2E522D}"/>
                </a:ext>
              </a:extLst>
            </p:cNvPr>
            <p:cNvSpPr/>
            <p:nvPr/>
          </p:nvSpPr>
          <p:spPr>
            <a:xfrm>
              <a:off x="4207727" y="2581934"/>
              <a:ext cx="360420" cy="239827"/>
            </a:xfrm>
            <a:prstGeom prst="roundRect">
              <a:avLst/>
            </a:prstGeom>
            <a:noFill/>
            <a:ln w="12700">
              <a:solidFill>
                <a:srgbClr val="8455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16C1AD09-DC50-48B1-8F29-FF017EA03620}"/>
                </a:ext>
              </a:extLst>
            </p:cNvPr>
            <p:cNvSpPr/>
            <p:nvPr/>
          </p:nvSpPr>
          <p:spPr>
            <a:xfrm>
              <a:off x="4700863" y="2581934"/>
              <a:ext cx="360420" cy="239827"/>
            </a:xfrm>
            <a:prstGeom prst="roundRect">
              <a:avLst/>
            </a:prstGeom>
            <a:noFill/>
            <a:ln w="12700">
              <a:gradFill flip="none" rotWithShape="1">
                <a:gsLst>
                  <a:gs pos="0">
                    <a:srgbClr val="8455E2"/>
                  </a:gs>
                  <a:gs pos="100000">
                    <a:srgbClr val="3E98A6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99FA868E-1FDB-4E02-8A4F-DE1815531AEA}"/>
                </a:ext>
              </a:extLst>
            </p:cNvPr>
            <p:cNvSpPr/>
            <p:nvPr/>
          </p:nvSpPr>
          <p:spPr>
            <a:xfrm>
              <a:off x="5217280" y="2581934"/>
              <a:ext cx="360420" cy="239827"/>
            </a:xfrm>
            <a:prstGeom prst="roundRect">
              <a:avLst/>
            </a:prstGeom>
            <a:noFill/>
            <a:ln w="12700">
              <a:solidFill>
                <a:srgbClr val="3E9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id="{DA74698F-4C5D-43D7-982B-379C2B713572}"/>
                </a:ext>
              </a:extLst>
            </p:cNvPr>
            <p:cNvSpPr/>
            <p:nvPr/>
          </p:nvSpPr>
          <p:spPr>
            <a:xfrm>
              <a:off x="5710414" y="2581934"/>
              <a:ext cx="360420" cy="239827"/>
            </a:xfrm>
            <a:prstGeom prst="roundRect">
              <a:avLst/>
            </a:prstGeom>
            <a:noFill/>
            <a:ln w="12700">
              <a:solidFill>
                <a:srgbClr val="3E9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: скругленные углы 54">
              <a:extLst>
                <a:ext uri="{FF2B5EF4-FFF2-40B4-BE49-F238E27FC236}">
                  <a16:creationId xmlns:a16="http://schemas.microsoft.com/office/drawing/2014/main" id="{00306C2A-C667-4BBA-B498-89C2BD782AF3}"/>
                </a:ext>
              </a:extLst>
            </p:cNvPr>
            <p:cNvSpPr/>
            <p:nvPr/>
          </p:nvSpPr>
          <p:spPr>
            <a:xfrm>
              <a:off x="6219719" y="2581934"/>
              <a:ext cx="360420" cy="239827"/>
            </a:xfrm>
            <a:prstGeom prst="roundRect">
              <a:avLst/>
            </a:prstGeom>
            <a:noFill/>
            <a:ln w="12700">
              <a:gradFill flip="none" rotWithShape="1">
                <a:gsLst>
                  <a:gs pos="100000">
                    <a:srgbClr val="3E98A6"/>
                  </a:gs>
                  <a:gs pos="0">
                    <a:srgbClr val="B64EC1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C1DD7230-BD09-43C9-8D07-CE64EAA0A438}"/>
              </a:ext>
            </a:extLst>
          </p:cNvPr>
          <p:cNvGrpSpPr/>
          <p:nvPr/>
        </p:nvGrpSpPr>
        <p:grpSpPr>
          <a:xfrm>
            <a:off x="359274" y="2936175"/>
            <a:ext cx="6220865" cy="292388"/>
            <a:chOff x="359274" y="2936175"/>
            <a:chExt cx="6220865" cy="29238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A2E5B3-8697-428A-9DF4-3F345263DEA7}"/>
                </a:ext>
              </a:extLst>
            </p:cNvPr>
            <p:cNvSpPr txBox="1"/>
            <p:nvPr/>
          </p:nvSpPr>
          <p:spPr>
            <a:xfrm>
              <a:off x="359274" y="2936175"/>
              <a:ext cx="64329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Arial"/>
                  <a:sym typeface="Arial"/>
                </a:rPr>
                <a:t>BI</a:t>
              </a:r>
              <a:endParaRPr kumimoji="0" lang="ru-RU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  <p:sp>
          <p:nvSpPr>
            <p:cNvPr id="56" name="Прямоугольник: скругленные углы 55">
              <a:extLst>
                <a:ext uri="{FF2B5EF4-FFF2-40B4-BE49-F238E27FC236}">
                  <a16:creationId xmlns:a16="http://schemas.microsoft.com/office/drawing/2014/main" id="{A366A004-2024-45A0-AB6C-FCA01EAF6575}"/>
                </a:ext>
              </a:extLst>
            </p:cNvPr>
            <p:cNvSpPr/>
            <p:nvPr/>
          </p:nvSpPr>
          <p:spPr>
            <a:xfrm>
              <a:off x="2252112" y="2958656"/>
              <a:ext cx="360420" cy="239827"/>
            </a:xfrm>
            <a:prstGeom prst="roundRect">
              <a:avLst/>
            </a:prstGeom>
            <a:noFill/>
            <a:ln w="12700">
              <a:solidFill>
                <a:srgbClr val="B64E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: скругленные углы 56">
              <a:extLst>
                <a:ext uri="{FF2B5EF4-FFF2-40B4-BE49-F238E27FC236}">
                  <a16:creationId xmlns:a16="http://schemas.microsoft.com/office/drawing/2014/main" id="{C5BCC0D1-45E3-4BA7-9703-8E8597AE4F88}"/>
                </a:ext>
              </a:extLst>
            </p:cNvPr>
            <p:cNvSpPr/>
            <p:nvPr/>
          </p:nvSpPr>
          <p:spPr>
            <a:xfrm>
              <a:off x="2745245" y="2958656"/>
              <a:ext cx="360420" cy="239827"/>
            </a:xfrm>
            <a:prstGeom prst="roundRect">
              <a:avLst/>
            </a:prstGeom>
            <a:noFill/>
            <a:ln w="12700">
              <a:solidFill>
                <a:srgbClr val="B64E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: скругленные углы 57">
              <a:extLst>
                <a:ext uri="{FF2B5EF4-FFF2-40B4-BE49-F238E27FC236}">
                  <a16:creationId xmlns:a16="http://schemas.microsoft.com/office/drawing/2014/main" id="{4E078F37-7A4E-476C-A505-03CFBCA69A6E}"/>
                </a:ext>
              </a:extLst>
            </p:cNvPr>
            <p:cNvSpPr/>
            <p:nvPr/>
          </p:nvSpPr>
          <p:spPr>
            <a:xfrm>
              <a:off x="3238378" y="2958656"/>
              <a:ext cx="360420" cy="239827"/>
            </a:xfrm>
            <a:prstGeom prst="roundRect">
              <a:avLst/>
            </a:prstGeom>
            <a:noFill/>
            <a:ln w="12700">
              <a:gradFill flip="none" rotWithShape="1">
                <a:gsLst>
                  <a:gs pos="0">
                    <a:srgbClr val="8455E2"/>
                  </a:gs>
                  <a:gs pos="100000">
                    <a:srgbClr val="B64EC1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D7888837-161C-46AE-99C7-2D8FAD372557}"/>
                </a:ext>
              </a:extLst>
            </p:cNvPr>
            <p:cNvSpPr/>
            <p:nvPr/>
          </p:nvSpPr>
          <p:spPr>
            <a:xfrm>
              <a:off x="3714593" y="2958656"/>
              <a:ext cx="360420" cy="239827"/>
            </a:xfrm>
            <a:prstGeom prst="roundRect">
              <a:avLst/>
            </a:prstGeom>
            <a:solidFill>
              <a:srgbClr val="1D1A42"/>
            </a:solidFill>
            <a:ln w="12700">
              <a:solidFill>
                <a:srgbClr val="8455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: скругленные углы 59">
              <a:extLst>
                <a:ext uri="{FF2B5EF4-FFF2-40B4-BE49-F238E27FC236}">
                  <a16:creationId xmlns:a16="http://schemas.microsoft.com/office/drawing/2014/main" id="{7699A6CE-7E19-497D-81E5-72259DEBEEDF}"/>
                </a:ext>
              </a:extLst>
            </p:cNvPr>
            <p:cNvSpPr/>
            <p:nvPr/>
          </p:nvSpPr>
          <p:spPr>
            <a:xfrm>
              <a:off x="4207727" y="2958656"/>
              <a:ext cx="360420" cy="239827"/>
            </a:xfrm>
            <a:prstGeom prst="roundRect">
              <a:avLst/>
            </a:prstGeom>
            <a:noFill/>
            <a:ln w="12700">
              <a:solidFill>
                <a:srgbClr val="8455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Прямоугольник: скругленные углы 60">
              <a:extLst>
                <a:ext uri="{FF2B5EF4-FFF2-40B4-BE49-F238E27FC236}">
                  <a16:creationId xmlns:a16="http://schemas.microsoft.com/office/drawing/2014/main" id="{C60FE694-E4A5-487C-AFE9-F671B873C53F}"/>
                </a:ext>
              </a:extLst>
            </p:cNvPr>
            <p:cNvSpPr/>
            <p:nvPr/>
          </p:nvSpPr>
          <p:spPr>
            <a:xfrm>
              <a:off x="4700863" y="2958656"/>
              <a:ext cx="360420" cy="239827"/>
            </a:xfrm>
            <a:prstGeom prst="roundRect">
              <a:avLst/>
            </a:prstGeom>
            <a:noFill/>
            <a:ln w="12700">
              <a:gradFill flip="none" rotWithShape="1">
                <a:gsLst>
                  <a:gs pos="0">
                    <a:srgbClr val="8455E2"/>
                  </a:gs>
                  <a:gs pos="100000">
                    <a:srgbClr val="3E98A6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7F1CB4B8-4EC2-4F25-9847-E871E1CDCBAF}"/>
                </a:ext>
              </a:extLst>
            </p:cNvPr>
            <p:cNvSpPr/>
            <p:nvPr/>
          </p:nvSpPr>
          <p:spPr>
            <a:xfrm>
              <a:off x="5217280" y="2958656"/>
              <a:ext cx="360420" cy="239827"/>
            </a:xfrm>
            <a:prstGeom prst="roundRect">
              <a:avLst/>
            </a:prstGeom>
            <a:noFill/>
            <a:ln w="12700">
              <a:solidFill>
                <a:srgbClr val="3E9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488E2EC3-F918-4F46-A3B3-C6A140EB4336}"/>
                </a:ext>
              </a:extLst>
            </p:cNvPr>
            <p:cNvSpPr/>
            <p:nvPr/>
          </p:nvSpPr>
          <p:spPr>
            <a:xfrm>
              <a:off x="5710414" y="2958656"/>
              <a:ext cx="360420" cy="239827"/>
            </a:xfrm>
            <a:prstGeom prst="roundRect">
              <a:avLst/>
            </a:prstGeom>
            <a:noFill/>
            <a:ln w="12700">
              <a:solidFill>
                <a:srgbClr val="3E9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38CD1B6F-4071-4FC6-99A2-4484C781E2E0}"/>
                </a:ext>
              </a:extLst>
            </p:cNvPr>
            <p:cNvSpPr/>
            <p:nvPr/>
          </p:nvSpPr>
          <p:spPr>
            <a:xfrm>
              <a:off x="6219719" y="2958656"/>
              <a:ext cx="360420" cy="239827"/>
            </a:xfrm>
            <a:prstGeom prst="roundRect">
              <a:avLst/>
            </a:prstGeom>
            <a:noFill/>
            <a:ln w="12700">
              <a:gradFill flip="none" rotWithShape="1">
                <a:gsLst>
                  <a:gs pos="100000">
                    <a:srgbClr val="3E98A6"/>
                  </a:gs>
                  <a:gs pos="0">
                    <a:srgbClr val="B64EC1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2AB1F7CA-058D-42C3-B8B2-E77F4C4F4AAE}"/>
              </a:ext>
            </a:extLst>
          </p:cNvPr>
          <p:cNvGrpSpPr/>
          <p:nvPr/>
        </p:nvGrpSpPr>
        <p:grpSpPr>
          <a:xfrm>
            <a:off x="359272" y="3303773"/>
            <a:ext cx="6220867" cy="292388"/>
            <a:chOff x="359272" y="3303773"/>
            <a:chExt cx="6220867" cy="29238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EDE44E-2B38-40A9-9016-F3AAF8DF0C70}"/>
                </a:ext>
              </a:extLst>
            </p:cNvPr>
            <p:cNvSpPr txBox="1"/>
            <p:nvPr/>
          </p:nvSpPr>
          <p:spPr>
            <a:xfrm>
              <a:off x="359272" y="3303773"/>
              <a:ext cx="25646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Arial"/>
                  <a:sym typeface="Arial"/>
                </a:rPr>
                <a:t>Image processing</a:t>
              </a:r>
              <a:endParaRPr kumimoji="0" lang="ru-RU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  <p:sp>
          <p:nvSpPr>
            <p:cNvPr id="65" name="Прямоугольник: скругленные углы 64">
              <a:extLst>
                <a:ext uri="{FF2B5EF4-FFF2-40B4-BE49-F238E27FC236}">
                  <a16:creationId xmlns:a16="http://schemas.microsoft.com/office/drawing/2014/main" id="{E7B8B3D5-E39A-4083-9B7F-16EAD37069AD}"/>
                </a:ext>
              </a:extLst>
            </p:cNvPr>
            <p:cNvSpPr/>
            <p:nvPr/>
          </p:nvSpPr>
          <p:spPr>
            <a:xfrm>
              <a:off x="2252112" y="3325963"/>
              <a:ext cx="360420" cy="239827"/>
            </a:xfrm>
            <a:prstGeom prst="roundRect">
              <a:avLst/>
            </a:prstGeom>
            <a:noFill/>
            <a:ln w="12700">
              <a:solidFill>
                <a:srgbClr val="B64E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Прямоугольник: скругленные углы 65">
              <a:extLst>
                <a:ext uri="{FF2B5EF4-FFF2-40B4-BE49-F238E27FC236}">
                  <a16:creationId xmlns:a16="http://schemas.microsoft.com/office/drawing/2014/main" id="{F677F66F-94D6-4570-9624-E077C3792FB4}"/>
                </a:ext>
              </a:extLst>
            </p:cNvPr>
            <p:cNvSpPr/>
            <p:nvPr/>
          </p:nvSpPr>
          <p:spPr>
            <a:xfrm>
              <a:off x="2745245" y="3325963"/>
              <a:ext cx="360420" cy="239827"/>
            </a:xfrm>
            <a:prstGeom prst="roundRect">
              <a:avLst/>
            </a:prstGeom>
            <a:noFill/>
            <a:ln w="12700">
              <a:solidFill>
                <a:srgbClr val="B64E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Прямоугольник: скругленные углы 66">
              <a:extLst>
                <a:ext uri="{FF2B5EF4-FFF2-40B4-BE49-F238E27FC236}">
                  <a16:creationId xmlns:a16="http://schemas.microsoft.com/office/drawing/2014/main" id="{EEEA92ED-FE8C-4241-BFA5-836C902073D0}"/>
                </a:ext>
              </a:extLst>
            </p:cNvPr>
            <p:cNvSpPr/>
            <p:nvPr/>
          </p:nvSpPr>
          <p:spPr>
            <a:xfrm>
              <a:off x="3238378" y="3325963"/>
              <a:ext cx="360420" cy="239827"/>
            </a:xfrm>
            <a:prstGeom prst="roundRect">
              <a:avLst/>
            </a:prstGeom>
            <a:noFill/>
            <a:ln w="12700">
              <a:gradFill flip="none" rotWithShape="1">
                <a:gsLst>
                  <a:gs pos="0">
                    <a:srgbClr val="8455E2"/>
                  </a:gs>
                  <a:gs pos="100000">
                    <a:srgbClr val="B64EC1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Прямоугольник: скругленные углы 67">
              <a:extLst>
                <a:ext uri="{FF2B5EF4-FFF2-40B4-BE49-F238E27FC236}">
                  <a16:creationId xmlns:a16="http://schemas.microsoft.com/office/drawing/2014/main" id="{A550256C-36BA-40B4-AE9D-7C4306A638E2}"/>
                </a:ext>
              </a:extLst>
            </p:cNvPr>
            <p:cNvSpPr/>
            <p:nvPr/>
          </p:nvSpPr>
          <p:spPr>
            <a:xfrm>
              <a:off x="3714593" y="3325963"/>
              <a:ext cx="360420" cy="239827"/>
            </a:xfrm>
            <a:prstGeom prst="roundRect">
              <a:avLst/>
            </a:prstGeom>
            <a:solidFill>
              <a:srgbClr val="1D1A42"/>
            </a:solidFill>
            <a:ln w="12700">
              <a:solidFill>
                <a:srgbClr val="8455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Прямоугольник: скругленные углы 68">
              <a:extLst>
                <a:ext uri="{FF2B5EF4-FFF2-40B4-BE49-F238E27FC236}">
                  <a16:creationId xmlns:a16="http://schemas.microsoft.com/office/drawing/2014/main" id="{460B9515-2A86-4B8A-B65A-AB66E188F3DA}"/>
                </a:ext>
              </a:extLst>
            </p:cNvPr>
            <p:cNvSpPr/>
            <p:nvPr/>
          </p:nvSpPr>
          <p:spPr>
            <a:xfrm>
              <a:off x="4207727" y="3325963"/>
              <a:ext cx="360420" cy="239827"/>
            </a:xfrm>
            <a:prstGeom prst="roundRect">
              <a:avLst/>
            </a:prstGeom>
            <a:noFill/>
            <a:ln w="12700">
              <a:solidFill>
                <a:srgbClr val="8455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1F7E9261-404F-41B3-A315-1E9C4608F172}"/>
                </a:ext>
              </a:extLst>
            </p:cNvPr>
            <p:cNvSpPr/>
            <p:nvPr/>
          </p:nvSpPr>
          <p:spPr>
            <a:xfrm>
              <a:off x="4700863" y="3325963"/>
              <a:ext cx="360420" cy="239827"/>
            </a:xfrm>
            <a:prstGeom prst="roundRect">
              <a:avLst/>
            </a:prstGeom>
            <a:noFill/>
            <a:ln w="12700">
              <a:gradFill flip="none" rotWithShape="1">
                <a:gsLst>
                  <a:gs pos="0">
                    <a:srgbClr val="8455E2"/>
                  </a:gs>
                  <a:gs pos="100000">
                    <a:srgbClr val="3E98A6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Прямоугольник: скругленные углы 70">
              <a:extLst>
                <a:ext uri="{FF2B5EF4-FFF2-40B4-BE49-F238E27FC236}">
                  <a16:creationId xmlns:a16="http://schemas.microsoft.com/office/drawing/2014/main" id="{4018368C-1B78-4C41-BC3E-368484487B15}"/>
                </a:ext>
              </a:extLst>
            </p:cNvPr>
            <p:cNvSpPr/>
            <p:nvPr/>
          </p:nvSpPr>
          <p:spPr>
            <a:xfrm>
              <a:off x="5217280" y="3325963"/>
              <a:ext cx="360420" cy="239827"/>
            </a:xfrm>
            <a:prstGeom prst="roundRect">
              <a:avLst/>
            </a:prstGeom>
            <a:noFill/>
            <a:ln w="12700">
              <a:solidFill>
                <a:srgbClr val="3E9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рямоугольник: скругленные углы 71">
              <a:extLst>
                <a:ext uri="{FF2B5EF4-FFF2-40B4-BE49-F238E27FC236}">
                  <a16:creationId xmlns:a16="http://schemas.microsoft.com/office/drawing/2014/main" id="{6FD837F2-A06D-49BC-A014-0ABC9E9B43D0}"/>
                </a:ext>
              </a:extLst>
            </p:cNvPr>
            <p:cNvSpPr/>
            <p:nvPr/>
          </p:nvSpPr>
          <p:spPr>
            <a:xfrm>
              <a:off x="5710414" y="3325963"/>
              <a:ext cx="360420" cy="239827"/>
            </a:xfrm>
            <a:prstGeom prst="roundRect">
              <a:avLst/>
            </a:prstGeom>
            <a:noFill/>
            <a:ln w="12700">
              <a:solidFill>
                <a:srgbClr val="3E9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Прямоугольник: скругленные углы 72">
              <a:extLst>
                <a:ext uri="{FF2B5EF4-FFF2-40B4-BE49-F238E27FC236}">
                  <a16:creationId xmlns:a16="http://schemas.microsoft.com/office/drawing/2014/main" id="{B0A5B149-3119-4CE5-BA2B-40F03A09B38F}"/>
                </a:ext>
              </a:extLst>
            </p:cNvPr>
            <p:cNvSpPr/>
            <p:nvPr/>
          </p:nvSpPr>
          <p:spPr>
            <a:xfrm>
              <a:off x="6219719" y="3325963"/>
              <a:ext cx="360420" cy="239827"/>
            </a:xfrm>
            <a:prstGeom prst="roundRect">
              <a:avLst/>
            </a:prstGeom>
            <a:noFill/>
            <a:ln w="12700">
              <a:gradFill flip="none" rotWithShape="1">
                <a:gsLst>
                  <a:gs pos="100000">
                    <a:srgbClr val="3E98A6"/>
                  </a:gs>
                  <a:gs pos="0">
                    <a:srgbClr val="B64EC1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B2591D9C-7B79-462C-B9E4-5CE7150F7536}"/>
              </a:ext>
            </a:extLst>
          </p:cNvPr>
          <p:cNvGrpSpPr/>
          <p:nvPr/>
        </p:nvGrpSpPr>
        <p:grpSpPr>
          <a:xfrm>
            <a:off x="359271" y="3671371"/>
            <a:ext cx="6220868" cy="292388"/>
            <a:chOff x="359271" y="3671371"/>
            <a:chExt cx="6220868" cy="29238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095F44-BE31-4992-8492-5FC6CE5F6A11}"/>
                </a:ext>
              </a:extLst>
            </p:cNvPr>
            <p:cNvSpPr txBox="1"/>
            <p:nvPr/>
          </p:nvSpPr>
          <p:spPr>
            <a:xfrm>
              <a:off x="359271" y="3671371"/>
              <a:ext cx="1473425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Arial"/>
                  <a:sym typeface="Arial"/>
                </a:rPr>
                <a:t>Data Science</a:t>
              </a:r>
              <a:endParaRPr kumimoji="0" lang="ru-RU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  <p:sp>
          <p:nvSpPr>
            <p:cNvPr id="74" name="Прямоугольник: скругленные углы 73">
              <a:extLst>
                <a:ext uri="{FF2B5EF4-FFF2-40B4-BE49-F238E27FC236}">
                  <a16:creationId xmlns:a16="http://schemas.microsoft.com/office/drawing/2014/main" id="{095CBF90-5561-47F7-AC9A-669A40FF53C8}"/>
                </a:ext>
              </a:extLst>
            </p:cNvPr>
            <p:cNvSpPr/>
            <p:nvPr/>
          </p:nvSpPr>
          <p:spPr>
            <a:xfrm>
              <a:off x="2252112" y="3710866"/>
              <a:ext cx="360420" cy="239827"/>
            </a:xfrm>
            <a:prstGeom prst="roundRect">
              <a:avLst/>
            </a:prstGeom>
            <a:noFill/>
            <a:ln w="12700">
              <a:solidFill>
                <a:srgbClr val="B64E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B9B0C086-9639-4C5C-A712-2FED00CAA829}"/>
                </a:ext>
              </a:extLst>
            </p:cNvPr>
            <p:cNvSpPr/>
            <p:nvPr/>
          </p:nvSpPr>
          <p:spPr>
            <a:xfrm>
              <a:off x="2745245" y="3710866"/>
              <a:ext cx="360420" cy="239827"/>
            </a:xfrm>
            <a:prstGeom prst="roundRect">
              <a:avLst/>
            </a:prstGeom>
            <a:noFill/>
            <a:ln w="12700">
              <a:solidFill>
                <a:srgbClr val="B64E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Прямоугольник: скругленные углы 75">
              <a:extLst>
                <a:ext uri="{FF2B5EF4-FFF2-40B4-BE49-F238E27FC236}">
                  <a16:creationId xmlns:a16="http://schemas.microsoft.com/office/drawing/2014/main" id="{526EF7E7-E183-4D9D-88D0-6DEB2F4E2B84}"/>
                </a:ext>
              </a:extLst>
            </p:cNvPr>
            <p:cNvSpPr/>
            <p:nvPr/>
          </p:nvSpPr>
          <p:spPr>
            <a:xfrm>
              <a:off x="3238378" y="3710866"/>
              <a:ext cx="360420" cy="239827"/>
            </a:xfrm>
            <a:prstGeom prst="roundRect">
              <a:avLst/>
            </a:prstGeom>
            <a:noFill/>
            <a:ln w="12700">
              <a:gradFill flip="none" rotWithShape="1">
                <a:gsLst>
                  <a:gs pos="0">
                    <a:srgbClr val="8455E2"/>
                  </a:gs>
                  <a:gs pos="100000">
                    <a:srgbClr val="B64EC1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Прямоугольник: скругленные углы 76">
              <a:extLst>
                <a:ext uri="{FF2B5EF4-FFF2-40B4-BE49-F238E27FC236}">
                  <a16:creationId xmlns:a16="http://schemas.microsoft.com/office/drawing/2014/main" id="{B9D83CAE-6FAF-4C82-B67A-3AAE81084556}"/>
                </a:ext>
              </a:extLst>
            </p:cNvPr>
            <p:cNvSpPr/>
            <p:nvPr/>
          </p:nvSpPr>
          <p:spPr>
            <a:xfrm>
              <a:off x="3714593" y="3710866"/>
              <a:ext cx="360420" cy="239827"/>
            </a:xfrm>
            <a:prstGeom prst="roundRect">
              <a:avLst/>
            </a:prstGeom>
            <a:solidFill>
              <a:srgbClr val="1D1A42"/>
            </a:solidFill>
            <a:ln w="12700">
              <a:solidFill>
                <a:srgbClr val="8455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рямоугольник: скругленные углы 77">
              <a:extLst>
                <a:ext uri="{FF2B5EF4-FFF2-40B4-BE49-F238E27FC236}">
                  <a16:creationId xmlns:a16="http://schemas.microsoft.com/office/drawing/2014/main" id="{7BCC67B0-4F06-4C6B-BA7C-6D2DD8FF6BA2}"/>
                </a:ext>
              </a:extLst>
            </p:cNvPr>
            <p:cNvSpPr/>
            <p:nvPr/>
          </p:nvSpPr>
          <p:spPr>
            <a:xfrm>
              <a:off x="4207727" y="3710866"/>
              <a:ext cx="360420" cy="239827"/>
            </a:xfrm>
            <a:prstGeom prst="roundRect">
              <a:avLst/>
            </a:prstGeom>
            <a:noFill/>
            <a:ln w="12700">
              <a:solidFill>
                <a:srgbClr val="8455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Прямоугольник: скругленные углы 78">
              <a:extLst>
                <a:ext uri="{FF2B5EF4-FFF2-40B4-BE49-F238E27FC236}">
                  <a16:creationId xmlns:a16="http://schemas.microsoft.com/office/drawing/2014/main" id="{56C2798F-F53E-470E-958B-6F52E70F5985}"/>
                </a:ext>
              </a:extLst>
            </p:cNvPr>
            <p:cNvSpPr/>
            <p:nvPr/>
          </p:nvSpPr>
          <p:spPr>
            <a:xfrm>
              <a:off x="4700863" y="3710866"/>
              <a:ext cx="360420" cy="239827"/>
            </a:xfrm>
            <a:prstGeom prst="roundRect">
              <a:avLst/>
            </a:prstGeom>
            <a:noFill/>
            <a:ln w="12700">
              <a:gradFill flip="none" rotWithShape="1">
                <a:gsLst>
                  <a:gs pos="0">
                    <a:srgbClr val="8455E2"/>
                  </a:gs>
                  <a:gs pos="100000">
                    <a:srgbClr val="3E98A6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Прямоугольник: скругленные углы 79">
              <a:extLst>
                <a:ext uri="{FF2B5EF4-FFF2-40B4-BE49-F238E27FC236}">
                  <a16:creationId xmlns:a16="http://schemas.microsoft.com/office/drawing/2014/main" id="{BA05E577-ED3C-4CC4-B11D-71085D320D61}"/>
                </a:ext>
              </a:extLst>
            </p:cNvPr>
            <p:cNvSpPr/>
            <p:nvPr/>
          </p:nvSpPr>
          <p:spPr>
            <a:xfrm>
              <a:off x="5217280" y="3710866"/>
              <a:ext cx="360420" cy="239827"/>
            </a:xfrm>
            <a:prstGeom prst="roundRect">
              <a:avLst/>
            </a:prstGeom>
            <a:noFill/>
            <a:ln w="12700">
              <a:solidFill>
                <a:srgbClr val="3E9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Прямоугольник: скругленные углы 80">
              <a:extLst>
                <a:ext uri="{FF2B5EF4-FFF2-40B4-BE49-F238E27FC236}">
                  <a16:creationId xmlns:a16="http://schemas.microsoft.com/office/drawing/2014/main" id="{3A69B432-F862-434F-82F5-52A8FBB89402}"/>
                </a:ext>
              </a:extLst>
            </p:cNvPr>
            <p:cNvSpPr/>
            <p:nvPr/>
          </p:nvSpPr>
          <p:spPr>
            <a:xfrm>
              <a:off x="5710414" y="3710866"/>
              <a:ext cx="360420" cy="239827"/>
            </a:xfrm>
            <a:prstGeom prst="roundRect">
              <a:avLst/>
            </a:prstGeom>
            <a:noFill/>
            <a:ln w="12700">
              <a:solidFill>
                <a:srgbClr val="3E9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рямоугольник: скругленные углы 81">
              <a:extLst>
                <a:ext uri="{FF2B5EF4-FFF2-40B4-BE49-F238E27FC236}">
                  <a16:creationId xmlns:a16="http://schemas.microsoft.com/office/drawing/2014/main" id="{B581C561-EBB2-4E52-B7A3-CEF7DBA17716}"/>
                </a:ext>
              </a:extLst>
            </p:cNvPr>
            <p:cNvSpPr/>
            <p:nvPr/>
          </p:nvSpPr>
          <p:spPr>
            <a:xfrm>
              <a:off x="6219719" y="3710866"/>
              <a:ext cx="360420" cy="239827"/>
            </a:xfrm>
            <a:prstGeom prst="roundRect">
              <a:avLst/>
            </a:prstGeom>
            <a:noFill/>
            <a:ln w="12700">
              <a:gradFill flip="none" rotWithShape="1">
                <a:gsLst>
                  <a:gs pos="100000">
                    <a:srgbClr val="3E98A6"/>
                  </a:gs>
                  <a:gs pos="0">
                    <a:srgbClr val="B64EC1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D054596F-C639-451B-B263-4893656C35C9}"/>
              </a:ext>
            </a:extLst>
          </p:cNvPr>
          <p:cNvGrpSpPr/>
          <p:nvPr/>
        </p:nvGrpSpPr>
        <p:grpSpPr>
          <a:xfrm>
            <a:off x="359270" y="4038969"/>
            <a:ext cx="6220869" cy="292388"/>
            <a:chOff x="359270" y="4038969"/>
            <a:chExt cx="6220869" cy="29238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1ABDA1-5D2C-4CF1-B715-AFE5C4A665FF}"/>
                </a:ext>
              </a:extLst>
            </p:cNvPr>
            <p:cNvSpPr txBox="1"/>
            <p:nvPr/>
          </p:nvSpPr>
          <p:spPr>
            <a:xfrm>
              <a:off x="359270" y="4038969"/>
              <a:ext cx="1473425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Arial"/>
                  <a:sym typeface="Arial"/>
                </a:rPr>
                <a:t>Чат-боты</a:t>
              </a:r>
            </a:p>
          </p:txBody>
        </p:sp>
        <p:sp>
          <p:nvSpPr>
            <p:cNvPr id="83" name="Прямоугольник: скругленные углы 82">
              <a:extLst>
                <a:ext uri="{FF2B5EF4-FFF2-40B4-BE49-F238E27FC236}">
                  <a16:creationId xmlns:a16="http://schemas.microsoft.com/office/drawing/2014/main" id="{23C75B9A-533E-474F-B9D0-7D68F50DF8A3}"/>
                </a:ext>
              </a:extLst>
            </p:cNvPr>
            <p:cNvSpPr/>
            <p:nvPr/>
          </p:nvSpPr>
          <p:spPr>
            <a:xfrm>
              <a:off x="2252112" y="4078173"/>
              <a:ext cx="360420" cy="239827"/>
            </a:xfrm>
            <a:prstGeom prst="roundRect">
              <a:avLst/>
            </a:prstGeom>
            <a:noFill/>
            <a:ln w="12700">
              <a:solidFill>
                <a:srgbClr val="B64E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Прямоугольник: скругленные углы 83">
              <a:extLst>
                <a:ext uri="{FF2B5EF4-FFF2-40B4-BE49-F238E27FC236}">
                  <a16:creationId xmlns:a16="http://schemas.microsoft.com/office/drawing/2014/main" id="{FEAF24E1-1CFF-46F1-94E5-7F80A5E11B7C}"/>
                </a:ext>
              </a:extLst>
            </p:cNvPr>
            <p:cNvSpPr/>
            <p:nvPr/>
          </p:nvSpPr>
          <p:spPr>
            <a:xfrm>
              <a:off x="2745245" y="4078173"/>
              <a:ext cx="360420" cy="239827"/>
            </a:xfrm>
            <a:prstGeom prst="roundRect">
              <a:avLst/>
            </a:prstGeom>
            <a:noFill/>
            <a:ln w="12700">
              <a:solidFill>
                <a:srgbClr val="B64E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49DD62D2-6AF5-4B37-B522-03C5DFA942DB}"/>
                </a:ext>
              </a:extLst>
            </p:cNvPr>
            <p:cNvSpPr/>
            <p:nvPr/>
          </p:nvSpPr>
          <p:spPr>
            <a:xfrm>
              <a:off x="3238378" y="4078173"/>
              <a:ext cx="360420" cy="239827"/>
            </a:xfrm>
            <a:prstGeom prst="roundRect">
              <a:avLst/>
            </a:prstGeom>
            <a:noFill/>
            <a:ln w="12700">
              <a:gradFill flip="none" rotWithShape="1">
                <a:gsLst>
                  <a:gs pos="0">
                    <a:srgbClr val="8455E2"/>
                  </a:gs>
                  <a:gs pos="100000">
                    <a:srgbClr val="B64EC1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Прямоугольник: скругленные углы 85">
              <a:extLst>
                <a:ext uri="{FF2B5EF4-FFF2-40B4-BE49-F238E27FC236}">
                  <a16:creationId xmlns:a16="http://schemas.microsoft.com/office/drawing/2014/main" id="{49CE7428-287C-4658-8503-5C79F545F589}"/>
                </a:ext>
              </a:extLst>
            </p:cNvPr>
            <p:cNvSpPr/>
            <p:nvPr/>
          </p:nvSpPr>
          <p:spPr>
            <a:xfrm>
              <a:off x="3714593" y="4078173"/>
              <a:ext cx="360420" cy="239827"/>
            </a:xfrm>
            <a:prstGeom prst="roundRect">
              <a:avLst/>
            </a:prstGeom>
            <a:solidFill>
              <a:srgbClr val="1D1A42"/>
            </a:solidFill>
            <a:ln w="12700">
              <a:solidFill>
                <a:srgbClr val="8455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Прямоугольник: скругленные углы 86">
              <a:extLst>
                <a:ext uri="{FF2B5EF4-FFF2-40B4-BE49-F238E27FC236}">
                  <a16:creationId xmlns:a16="http://schemas.microsoft.com/office/drawing/2014/main" id="{F28EC2E7-7F8F-4B87-8ECB-515425B29EE9}"/>
                </a:ext>
              </a:extLst>
            </p:cNvPr>
            <p:cNvSpPr/>
            <p:nvPr/>
          </p:nvSpPr>
          <p:spPr>
            <a:xfrm>
              <a:off x="4207727" y="4078173"/>
              <a:ext cx="360420" cy="239827"/>
            </a:xfrm>
            <a:prstGeom prst="roundRect">
              <a:avLst/>
            </a:prstGeom>
            <a:noFill/>
            <a:ln w="12700">
              <a:solidFill>
                <a:srgbClr val="8455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Прямоугольник: скругленные углы 87">
              <a:extLst>
                <a:ext uri="{FF2B5EF4-FFF2-40B4-BE49-F238E27FC236}">
                  <a16:creationId xmlns:a16="http://schemas.microsoft.com/office/drawing/2014/main" id="{92EE19F1-B97C-44B2-B86C-B76A8093036D}"/>
                </a:ext>
              </a:extLst>
            </p:cNvPr>
            <p:cNvSpPr/>
            <p:nvPr/>
          </p:nvSpPr>
          <p:spPr>
            <a:xfrm>
              <a:off x="4700863" y="4078173"/>
              <a:ext cx="360420" cy="239827"/>
            </a:xfrm>
            <a:prstGeom prst="roundRect">
              <a:avLst/>
            </a:prstGeom>
            <a:noFill/>
            <a:ln w="12700">
              <a:gradFill flip="none" rotWithShape="1">
                <a:gsLst>
                  <a:gs pos="0">
                    <a:srgbClr val="8455E2"/>
                  </a:gs>
                  <a:gs pos="100000">
                    <a:srgbClr val="3E98A6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DD44C287-473D-49C1-9E67-5D00B1EC793A}"/>
                </a:ext>
              </a:extLst>
            </p:cNvPr>
            <p:cNvSpPr/>
            <p:nvPr/>
          </p:nvSpPr>
          <p:spPr>
            <a:xfrm>
              <a:off x="5217280" y="4078173"/>
              <a:ext cx="360420" cy="239827"/>
            </a:xfrm>
            <a:prstGeom prst="roundRect">
              <a:avLst/>
            </a:prstGeom>
            <a:noFill/>
            <a:ln w="12700">
              <a:solidFill>
                <a:srgbClr val="3E9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Прямоугольник: скругленные углы 89">
              <a:extLst>
                <a:ext uri="{FF2B5EF4-FFF2-40B4-BE49-F238E27FC236}">
                  <a16:creationId xmlns:a16="http://schemas.microsoft.com/office/drawing/2014/main" id="{9CF14D8B-C297-4B6F-A595-4211129B484E}"/>
                </a:ext>
              </a:extLst>
            </p:cNvPr>
            <p:cNvSpPr/>
            <p:nvPr/>
          </p:nvSpPr>
          <p:spPr>
            <a:xfrm>
              <a:off x="5710414" y="4078173"/>
              <a:ext cx="360420" cy="239827"/>
            </a:xfrm>
            <a:prstGeom prst="roundRect">
              <a:avLst/>
            </a:prstGeom>
            <a:noFill/>
            <a:ln w="12700">
              <a:solidFill>
                <a:srgbClr val="3E9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Прямоугольник: скругленные углы 90">
              <a:extLst>
                <a:ext uri="{FF2B5EF4-FFF2-40B4-BE49-F238E27FC236}">
                  <a16:creationId xmlns:a16="http://schemas.microsoft.com/office/drawing/2014/main" id="{5797B687-CF63-4609-8E02-A5A6056970DA}"/>
                </a:ext>
              </a:extLst>
            </p:cNvPr>
            <p:cNvSpPr/>
            <p:nvPr/>
          </p:nvSpPr>
          <p:spPr>
            <a:xfrm>
              <a:off x="6219719" y="4078173"/>
              <a:ext cx="360420" cy="239827"/>
            </a:xfrm>
            <a:prstGeom prst="roundRect">
              <a:avLst/>
            </a:prstGeom>
            <a:noFill/>
            <a:ln w="12700">
              <a:gradFill flip="none" rotWithShape="1">
                <a:gsLst>
                  <a:gs pos="100000">
                    <a:srgbClr val="3E98A6"/>
                  </a:gs>
                  <a:gs pos="0">
                    <a:srgbClr val="B64EC1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C9BC4D4E-148F-40D0-B71F-AC94BE155DEF}"/>
              </a:ext>
            </a:extLst>
          </p:cNvPr>
          <p:cNvGrpSpPr/>
          <p:nvPr/>
        </p:nvGrpSpPr>
        <p:grpSpPr>
          <a:xfrm>
            <a:off x="359270" y="4406567"/>
            <a:ext cx="6220869" cy="292388"/>
            <a:chOff x="359270" y="4406567"/>
            <a:chExt cx="6220869" cy="29238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E0D580-1D26-4730-BDC7-D14BD1BDD8F5}"/>
                </a:ext>
              </a:extLst>
            </p:cNvPr>
            <p:cNvSpPr txBox="1"/>
            <p:nvPr/>
          </p:nvSpPr>
          <p:spPr>
            <a:xfrm>
              <a:off x="359270" y="4406567"/>
              <a:ext cx="1473425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Arial"/>
                  <a:sym typeface="Arial"/>
                </a:rPr>
                <a:t>SQL</a:t>
              </a:r>
              <a:endParaRPr kumimoji="0" lang="ru-RU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  <p:sp>
          <p:nvSpPr>
            <p:cNvPr id="92" name="Прямоугольник: скругленные углы 91">
              <a:extLst>
                <a:ext uri="{FF2B5EF4-FFF2-40B4-BE49-F238E27FC236}">
                  <a16:creationId xmlns:a16="http://schemas.microsoft.com/office/drawing/2014/main" id="{DC27FC88-06CD-4421-B603-BC7628913173}"/>
                </a:ext>
              </a:extLst>
            </p:cNvPr>
            <p:cNvSpPr/>
            <p:nvPr/>
          </p:nvSpPr>
          <p:spPr>
            <a:xfrm>
              <a:off x="2252112" y="4433554"/>
              <a:ext cx="360420" cy="239827"/>
            </a:xfrm>
            <a:prstGeom prst="roundRect">
              <a:avLst/>
            </a:prstGeom>
            <a:noFill/>
            <a:ln w="12700">
              <a:solidFill>
                <a:srgbClr val="B64E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Прямоугольник: скругленные углы 92">
              <a:extLst>
                <a:ext uri="{FF2B5EF4-FFF2-40B4-BE49-F238E27FC236}">
                  <a16:creationId xmlns:a16="http://schemas.microsoft.com/office/drawing/2014/main" id="{B38725DC-B2CE-4210-B3A9-18C33A5A9E04}"/>
                </a:ext>
              </a:extLst>
            </p:cNvPr>
            <p:cNvSpPr/>
            <p:nvPr/>
          </p:nvSpPr>
          <p:spPr>
            <a:xfrm>
              <a:off x="2745245" y="4433554"/>
              <a:ext cx="360420" cy="239827"/>
            </a:xfrm>
            <a:prstGeom prst="roundRect">
              <a:avLst/>
            </a:prstGeom>
            <a:noFill/>
            <a:ln w="12700">
              <a:solidFill>
                <a:srgbClr val="B64E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Прямоугольник: скругленные углы 93">
              <a:extLst>
                <a:ext uri="{FF2B5EF4-FFF2-40B4-BE49-F238E27FC236}">
                  <a16:creationId xmlns:a16="http://schemas.microsoft.com/office/drawing/2014/main" id="{ECFC7F9C-C942-4924-92A5-7D795178BFC9}"/>
                </a:ext>
              </a:extLst>
            </p:cNvPr>
            <p:cNvSpPr/>
            <p:nvPr/>
          </p:nvSpPr>
          <p:spPr>
            <a:xfrm>
              <a:off x="3238378" y="4433554"/>
              <a:ext cx="360420" cy="239827"/>
            </a:xfrm>
            <a:prstGeom prst="roundRect">
              <a:avLst/>
            </a:prstGeom>
            <a:noFill/>
            <a:ln w="12700">
              <a:gradFill flip="none" rotWithShape="1">
                <a:gsLst>
                  <a:gs pos="0">
                    <a:srgbClr val="8455E2"/>
                  </a:gs>
                  <a:gs pos="100000">
                    <a:srgbClr val="B64EC1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C4E56617-CFD6-44D4-9527-D7365E350AE0}"/>
                </a:ext>
              </a:extLst>
            </p:cNvPr>
            <p:cNvSpPr/>
            <p:nvPr/>
          </p:nvSpPr>
          <p:spPr>
            <a:xfrm>
              <a:off x="3714593" y="4433554"/>
              <a:ext cx="360420" cy="239827"/>
            </a:xfrm>
            <a:prstGeom prst="roundRect">
              <a:avLst/>
            </a:prstGeom>
            <a:solidFill>
              <a:srgbClr val="1D1A42"/>
            </a:solidFill>
            <a:ln w="12700">
              <a:solidFill>
                <a:srgbClr val="8455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Прямоугольник: скругленные углы 95">
              <a:extLst>
                <a:ext uri="{FF2B5EF4-FFF2-40B4-BE49-F238E27FC236}">
                  <a16:creationId xmlns:a16="http://schemas.microsoft.com/office/drawing/2014/main" id="{E25C80C2-A78B-40F2-AB6B-877FBA2EB4FE}"/>
                </a:ext>
              </a:extLst>
            </p:cNvPr>
            <p:cNvSpPr/>
            <p:nvPr/>
          </p:nvSpPr>
          <p:spPr>
            <a:xfrm>
              <a:off x="4207727" y="4433554"/>
              <a:ext cx="360420" cy="239827"/>
            </a:xfrm>
            <a:prstGeom prst="roundRect">
              <a:avLst/>
            </a:prstGeom>
            <a:noFill/>
            <a:ln w="12700">
              <a:solidFill>
                <a:srgbClr val="8455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: скругленные углы 96">
              <a:extLst>
                <a:ext uri="{FF2B5EF4-FFF2-40B4-BE49-F238E27FC236}">
                  <a16:creationId xmlns:a16="http://schemas.microsoft.com/office/drawing/2014/main" id="{8186CED7-CA50-407E-BC17-DBE4DA00C800}"/>
                </a:ext>
              </a:extLst>
            </p:cNvPr>
            <p:cNvSpPr/>
            <p:nvPr/>
          </p:nvSpPr>
          <p:spPr>
            <a:xfrm>
              <a:off x="4700863" y="4433554"/>
              <a:ext cx="360420" cy="239827"/>
            </a:xfrm>
            <a:prstGeom prst="roundRect">
              <a:avLst/>
            </a:prstGeom>
            <a:noFill/>
            <a:ln w="12700">
              <a:gradFill flip="none" rotWithShape="1">
                <a:gsLst>
                  <a:gs pos="0">
                    <a:srgbClr val="8455E2"/>
                  </a:gs>
                  <a:gs pos="100000">
                    <a:srgbClr val="3E98A6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: скругленные углы 97">
              <a:extLst>
                <a:ext uri="{FF2B5EF4-FFF2-40B4-BE49-F238E27FC236}">
                  <a16:creationId xmlns:a16="http://schemas.microsoft.com/office/drawing/2014/main" id="{0EA7E43F-E381-4ACD-A540-E1039739FB0E}"/>
                </a:ext>
              </a:extLst>
            </p:cNvPr>
            <p:cNvSpPr/>
            <p:nvPr/>
          </p:nvSpPr>
          <p:spPr>
            <a:xfrm>
              <a:off x="5217280" y="4433554"/>
              <a:ext cx="360420" cy="239827"/>
            </a:xfrm>
            <a:prstGeom prst="roundRect">
              <a:avLst/>
            </a:prstGeom>
            <a:noFill/>
            <a:ln w="12700">
              <a:solidFill>
                <a:srgbClr val="3E9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рямоугольник: скругленные углы 98">
              <a:extLst>
                <a:ext uri="{FF2B5EF4-FFF2-40B4-BE49-F238E27FC236}">
                  <a16:creationId xmlns:a16="http://schemas.microsoft.com/office/drawing/2014/main" id="{32E4C10A-96B0-4CDC-AC39-6B9B88AB5B06}"/>
                </a:ext>
              </a:extLst>
            </p:cNvPr>
            <p:cNvSpPr/>
            <p:nvPr/>
          </p:nvSpPr>
          <p:spPr>
            <a:xfrm>
              <a:off x="5710414" y="4433554"/>
              <a:ext cx="360420" cy="239827"/>
            </a:xfrm>
            <a:prstGeom prst="roundRect">
              <a:avLst/>
            </a:prstGeom>
            <a:noFill/>
            <a:ln w="12700">
              <a:solidFill>
                <a:srgbClr val="3E9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: скругленные углы 99">
              <a:extLst>
                <a:ext uri="{FF2B5EF4-FFF2-40B4-BE49-F238E27FC236}">
                  <a16:creationId xmlns:a16="http://schemas.microsoft.com/office/drawing/2014/main" id="{97F5E992-F707-4669-8F4D-D9F8E9547A8A}"/>
                </a:ext>
              </a:extLst>
            </p:cNvPr>
            <p:cNvSpPr/>
            <p:nvPr/>
          </p:nvSpPr>
          <p:spPr>
            <a:xfrm>
              <a:off x="6219719" y="4433554"/>
              <a:ext cx="360420" cy="239827"/>
            </a:xfrm>
            <a:prstGeom prst="roundRect">
              <a:avLst/>
            </a:prstGeom>
            <a:noFill/>
            <a:ln w="12700">
              <a:gradFill flip="none" rotWithShape="1">
                <a:gsLst>
                  <a:gs pos="100000">
                    <a:srgbClr val="3E98A6"/>
                  </a:gs>
                  <a:gs pos="0">
                    <a:srgbClr val="B64EC1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0C6E198A-A088-45AD-89D6-877DB5298F2F}"/>
              </a:ext>
            </a:extLst>
          </p:cNvPr>
          <p:cNvGrpSpPr/>
          <p:nvPr/>
        </p:nvGrpSpPr>
        <p:grpSpPr>
          <a:xfrm>
            <a:off x="359270" y="4769555"/>
            <a:ext cx="6220869" cy="292388"/>
            <a:chOff x="359270" y="4769555"/>
            <a:chExt cx="6220869" cy="29238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D359A2-45E3-4F24-84E3-2578418F3228}"/>
                </a:ext>
              </a:extLst>
            </p:cNvPr>
            <p:cNvSpPr txBox="1"/>
            <p:nvPr/>
          </p:nvSpPr>
          <p:spPr>
            <a:xfrm>
              <a:off x="359270" y="4769555"/>
              <a:ext cx="238136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Arial"/>
                  <a:sym typeface="Arial"/>
                </a:rPr>
                <a:t>Audio Processing</a:t>
              </a:r>
              <a:endParaRPr kumimoji="0" lang="ru-RU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  <p:sp>
          <p:nvSpPr>
            <p:cNvPr id="101" name="Прямоугольник: скругленные углы 100">
              <a:extLst>
                <a:ext uri="{FF2B5EF4-FFF2-40B4-BE49-F238E27FC236}">
                  <a16:creationId xmlns:a16="http://schemas.microsoft.com/office/drawing/2014/main" id="{3D463DCA-A46E-4A80-81AE-C7DA47AB8FA3}"/>
                </a:ext>
              </a:extLst>
            </p:cNvPr>
            <p:cNvSpPr/>
            <p:nvPr/>
          </p:nvSpPr>
          <p:spPr>
            <a:xfrm>
              <a:off x="2252112" y="4800861"/>
              <a:ext cx="360420" cy="239827"/>
            </a:xfrm>
            <a:prstGeom prst="roundRect">
              <a:avLst/>
            </a:prstGeom>
            <a:noFill/>
            <a:ln w="12700">
              <a:solidFill>
                <a:srgbClr val="B64E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рямоугольник: скругленные углы 101">
              <a:extLst>
                <a:ext uri="{FF2B5EF4-FFF2-40B4-BE49-F238E27FC236}">
                  <a16:creationId xmlns:a16="http://schemas.microsoft.com/office/drawing/2014/main" id="{AF17BA1A-1BF0-4A74-9EF7-8B826B79D389}"/>
                </a:ext>
              </a:extLst>
            </p:cNvPr>
            <p:cNvSpPr/>
            <p:nvPr/>
          </p:nvSpPr>
          <p:spPr>
            <a:xfrm>
              <a:off x="2745245" y="4800861"/>
              <a:ext cx="360420" cy="239827"/>
            </a:xfrm>
            <a:prstGeom prst="roundRect">
              <a:avLst/>
            </a:prstGeom>
            <a:noFill/>
            <a:ln w="12700">
              <a:solidFill>
                <a:srgbClr val="B64E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рямоугольник: скругленные углы 102">
              <a:extLst>
                <a:ext uri="{FF2B5EF4-FFF2-40B4-BE49-F238E27FC236}">
                  <a16:creationId xmlns:a16="http://schemas.microsoft.com/office/drawing/2014/main" id="{90C17748-248E-453B-8F37-122CCAC21ECF}"/>
                </a:ext>
              </a:extLst>
            </p:cNvPr>
            <p:cNvSpPr/>
            <p:nvPr/>
          </p:nvSpPr>
          <p:spPr>
            <a:xfrm>
              <a:off x="3238378" y="4800861"/>
              <a:ext cx="360420" cy="239827"/>
            </a:xfrm>
            <a:prstGeom prst="roundRect">
              <a:avLst/>
            </a:prstGeom>
            <a:noFill/>
            <a:ln w="12700">
              <a:gradFill flip="none" rotWithShape="1">
                <a:gsLst>
                  <a:gs pos="0">
                    <a:srgbClr val="8455E2"/>
                  </a:gs>
                  <a:gs pos="100000">
                    <a:srgbClr val="B64EC1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DD7D6E05-4438-47AF-89C9-20F47C99702D}"/>
                </a:ext>
              </a:extLst>
            </p:cNvPr>
            <p:cNvSpPr/>
            <p:nvPr/>
          </p:nvSpPr>
          <p:spPr>
            <a:xfrm>
              <a:off x="3714593" y="4800861"/>
              <a:ext cx="360420" cy="239827"/>
            </a:xfrm>
            <a:prstGeom prst="roundRect">
              <a:avLst/>
            </a:prstGeom>
            <a:solidFill>
              <a:srgbClr val="1D1A42"/>
            </a:solidFill>
            <a:ln w="12700">
              <a:solidFill>
                <a:srgbClr val="8455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Прямоугольник: скругленные углы 104">
              <a:extLst>
                <a:ext uri="{FF2B5EF4-FFF2-40B4-BE49-F238E27FC236}">
                  <a16:creationId xmlns:a16="http://schemas.microsoft.com/office/drawing/2014/main" id="{A8B32F11-31FD-4ED4-8FB4-90AE3F764A41}"/>
                </a:ext>
              </a:extLst>
            </p:cNvPr>
            <p:cNvSpPr/>
            <p:nvPr/>
          </p:nvSpPr>
          <p:spPr>
            <a:xfrm>
              <a:off x="4207727" y="4800861"/>
              <a:ext cx="360420" cy="239827"/>
            </a:xfrm>
            <a:prstGeom prst="roundRect">
              <a:avLst/>
            </a:prstGeom>
            <a:noFill/>
            <a:ln w="12700">
              <a:solidFill>
                <a:srgbClr val="8455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Прямоугольник: скругленные углы 105">
              <a:extLst>
                <a:ext uri="{FF2B5EF4-FFF2-40B4-BE49-F238E27FC236}">
                  <a16:creationId xmlns:a16="http://schemas.microsoft.com/office/drawing/2014/main" id="{90F87957-6326-4FA1-99AB-25CB1FA49857}"/>
                </a:ext>
              </a:extLst>
            </p:cNvPr>
            <p:cNvSpPr/>
            <p:nvPr/>
          </p:nvSpPr>
          <p:spPr>
            <a:xfrm>
              <a:off x="4700863" y="4800861"/>
              <a:ext cx="360420" cy="239827"/>
            </a:xfrm>
            <a:prstGeom prst="roundRect">
              <a:avLst/>
            </a:prstGeom>
            <a:noFill/>
            <a:ln w="12700">
              <a:gradFill flip="none" rotWithShape="1">
                <a:gsLst>
                  <a:gs pos="0">
                    <a:srgbClr val="8455E2"/>
                  </a:gs>
                  <a:gs pos="100000">
                    <a:srgbClr val="3E98A6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" name="Прямоугольник: скругленные углы 106">
              <a:extLst>
                <a:ext uri="{FF2B5EF4-FFF2-40B4-BE49-F238E27FC236}">
                  <a16:creationId xmlns:a16="http://schemas.microsoft.com/office/drawing/2014/main" id="{BBA9F1CB-DC74-4DE8-A6F8-7CCE6DC10313}"/>
                </a:ext>
              </a:extLst>
            </p:cNvPr>
            <p:cNvSpPr/>
            <p:nvPr/>
          </p:nvSpPr>
          <p:spPr>
            <a:xfrm>
              <a:off x="5217280" y="4800861"/>
              <a:ext cx="360420" cy="239827"/>
            </a:xfrm>
            <a:prstGeom prst="roundRect">
              <a:avLst/>
            </a:prstGeom>
            <a:noFill/>
            <a:ln w="12700">
              <a:solidFill>
                <a:srgbClr val="3E9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Прямоугольник: скругленные углы 107">
              <a:extLst>
                <a:ext uri="{FF2B5EF4-FFF2-40B4-BE49-F238E27FC236}">
                  <a16:creationId xmlns:a16="http://schemas.microsoft.com/office/drawing/2014/main" id="{A5574D9E-565B-435C-9AA6-EC4CF91B7D94}"/>
                </a:ext>
              </a:extLst>
            </p:cNvPr>
            <p:cNvSpPr/>
            <p:nvPr/>
          </p:nvSpPr>
          <p:spPr>
            <a:xfrm>
              <a:off x="5710414" y="4800861"/>
              <a:ext cx="360420" cy="239827"/>
            </a:xfrm>
            <a:prstGeom prst="roundRect">
              <a:avLst/>
            </a:prstGeom>
            <a:noFill/>
            <a:ln w="12700">
              <a:solidFill>
                <a:srgbClr val="3E9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Прямоугольник: скругленные углы 108">
              <a:extLst>
                <a:ext uri="{FF2B5EF4-FFF2-40B4-BE49-F238E27FC236}">
                  <a16:creationId xmlns:a16="http://schemas.microsoft.com/office/drawing/2014/main" id="{471A255F-95E3-4789-99B0-8316648C17A4}"/>
                </a:ext>
              </a:extLst>
            </p:cNvPr>
            <p:cNvSpPr/>
            <p:nvPr/>
          </p:nvSpPr>
          <p:spPr>
            <a:xfrm>
              <a:off x="6219719" y="4800861"/>
              <a:ext cx="360420" cy="239827"/>
            </a:xfrm>
            <a:prstGeom prst="roundRect">
              <a:avLst/>
            </a:prstGeom>
            <a:noFill/>
            <a:ln w="12700">
              <a:gradFill flip="none" rotWithShape="1">
                <a:gsLst>
                  <a:gs pos="100000">
                    <a:srgbClr val="3E98A6"/>
                  </a:gs>
                  <a:gs pos="0">
                    <a:srgbClr val="B64EC1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16DEF73-D008-40D7-BCA8-AF98D4BE438D}"/>
              </a:ext>
            </a:extLst>
          </p:cNvPr>
          <p:cNvSpPr/>
          <p:nvPr/>
        </p:nvSpPr>
        <p:spPr>
          <a:xfrm>
            <a:off x="-9450" y="0"/>
            <a:ext cx="9144000" cy="5143500"/>
          </a:xfrm>
          <a:prstGeom prst="rect">
            <a:avLst/>
          </a:prstGeom>
          <a:solidFill>
            <a:srgbClr val="1D1A42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anose="00000500000000000000" pitchFamily="2" charset="-52"/>
            </a:endParaRPr>
          </a:p>
        </p:txBody>
      </p:sp>
      <p:grpSp>
        <p:nvGrpSpPr>
          <p:cNvPr id="169" name="Группа 168">
            <a:extLst>
              <a:ext uri="{FF2B5EF4-FFF2-40B4-BE49-F238E27FC236}">
                <a16:creationId xmlns:a16="http://schemas.microsoft.com/office/drawing/2014/main" id="{C275515B-0ECF-4D23-8920-04736B9DD753}"/>
              </a:ext>
            </a:extLst>
          </p:cNvPr>
          <p:cNvGrpSpPr/>
          <p:nvPr/>
        </p:nvGrpSpPr>
        <p:grpSpPr>
          <a:xfrm>
            <a:off x="-9450" y="1953654"/>
            <a:ext cx="9894735" cy="3061810"/>
            <a:chOff x="-9450" y="1953654"/>
            <a:chExt cx="9894735" cy="3061810"/>
          </a:xfrm>
        </p:grpSpPr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DCB61F65-496D-458D-9039-F917C9E9CE1F}"/>
                </a:ext>
              </a:extLst>
            </p:cNvPr>
            <p:cNvSpPr txBox="1"/>
            <p:nvPr/>
          </p:nvSpPr>
          <p:spPr>
            <a:xfrm>
              <a:off x="359270" y="4738465"/>
              <a:ext cx="315090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Уровень 1</a:t>
              </a:r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. Заинтересованность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C680332-BA1A-479D-8E36-13A0D6773E08}"/>
                </a:ext>
              </a:extLst>
            </p:cNvPr>
            <p:cNvSpPr txBox="1"/>
            <p:nvPr/>
          </p:nvSpPr>
          <p:spPr>
            <a:xfrm>
              <a:off x="1611662" y="4090063"/>
              <a:ext cx="330252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Уровень </a:t>
              </a:r>
              <a:r>
                <a:rPr lang="en-US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3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.</a:t>
              </a:r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 Встроенный язык: основы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77398889-7D47-4E7C-BC6F-DF9A64CA55E4}"/>
                </a:ext>
              </a:extLst>
            </p:cNvPr>
            <p:cNvSpPr txBox="1"/>
            <p:nvPr/>
          </p:nvSpPr>
          <p:spPr>
            <a:xfrm>
              <a:off x="880182" y="4411343"/>
              <a:ext cx="368236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Уровень 2.</a:t>
              </a:r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 Основные объекты метаданных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5F1809DC-ED2B-43F4-8848-9C04E8052425}"/>
                </a:ext>
              </a:extLst>
            </p:cNvPr>
            <p:cNvSpPr txBox="1"/>
            <p:nvPr/>
          </p:nvSpPr>
          <p:spPr>
            <a:xfrm>
              <a:off x="2404159" y="3818204"/>
              <a:ext cx="539534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Уровень </a:t>
              </a:r>
              <a:r>
                <a:rPr lang="en-US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4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.</a:t>
              </a:r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 Язык запросов и клиент-серверное взаимодействие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CBF39AA7-D80A-45B2-B819-6BAD688CED4E}"/>
                </a:ext>
              </a:extLst>
            </p:cNvPr>
            <p:cNvSpPr txBox="1"/>
            <p:nvPr/>
          </p:nvSpPr>
          <p:spPr>
            <a:xfrm>
              <a:off x="3070900" y="3456358"/>
              <a:ext cx="516120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Уровень </a:t>
              </a:r>
              <a:r>
                <a:rPr lang="en-US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5.</a:t>
              </a:r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 Итоговое задание по конфигурированию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4CDE1436-C6DA-4F19-BD8B-E8E8D8FEA373}"/>
                </a:ext>
              </a:extLst>
            </p:cNvPr>
            <p:cNvSpPr txBox="1"/>
            <p:nvPr/>
          </p:nvSpPr>
          <p:spPr>
            <a:xfrm>
              <a:off x="3856247" y="3120971"/>
              <a:ext cx="406874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Уровень </a:t>
              </a:r>
              <a:r>
                <a:rPr lang="en-US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6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.</a:t>
              </a:r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 Запросы и </a:t>
              </a:r>
              <a:r>
                <a:rPr lang="ru-RU" sz="1200" dirty="0" err="1">
                  <a:solidFill>
                    <a:schemeClr val="bg1"/>
                  </a:solidFill>
                  <a:latin typeface="Montserrat" panose="00000500000000000000" pitchFamily="2" charset="-52"/>
                </a:rPr>
                <a:t>сериализация</a:t>
              </a:r>
              <a:endParaRPr lang="ru-RU" sz="1200" dirty="0">
                <a:solidFill>
                  <a:schemeClr val="bg1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3F3F960D-E46D-4E6B-86E9-2400C9BB80E4}"/>
                </a:ext>
              </a:extLst>
            </p:cNvPr>
            <p:cNvSpPr txBox="1"/>
            <p:nvPr/>
          </p:nvSpPr>
          <p:spPr>
            <a:xfrm>
              <a:off x="4571225" y="2776921"/>
              <a:ext cx="531406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Уровень </a:t>
              </a:r>
              <a:r>
                <a:rPr lang="en-US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7.</a:t>
              </a:r>
              <a:r>
                <a:rPr lang="ru-RU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 </a:t>
              </a:r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Связываем две информационные базы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949E8C98-6A14-4601-882B-364ED99DB2B0}"/>
                </a:ext>
              </a:extLst>
            </p:cNvPr>
            <p:cNvSpPr txBox="1"/>
            <p:nvPr/>
          </p:nvSpPr>
          <p:spPr>
            <a:xfrm>
              <a:off x="5207113" y="2437205"/>
              <a:ext cx="373462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Уровень </a:t>
              </a:r>
              <a:r>
                <a:rPr lang="en-US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8.</a:t>
              </a:r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 Интеграция с сервисами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12248892-6B81-4CF6-8030-2F5C1477BA4D}"/>
                </a:ext>
              </a:extLst>
            </p:cNvPr>
            <p:cNvSpPr txBox="1"/>
            <p:nvPr/>
          </p:nvSpPr>
          <p:spPr>
            <a:xfrm>
              <a:off x="5905157" y="1979475"/>
              <a:ext cx="3046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Уровень </a:t>
              </a:r>
              <a:r>
                <a:rPr lang="en-US" sz="12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9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.</a:t>
              </a:r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 Создание интерфейса </a:t>
              </a:r>
              <a:endParaRPr lang="en-US" sz="1200" dirty="0">
                <a:solidFill>
                  <a:schemeClr val="bg1"/>
                </a:solidFill>
                <a:latin typeface="Montserrat" panose="00000500000000000000" pitchFamily="2" charset="-52"/>
              </a:endParaRPr>
            </a:p>
            <a:p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для интеграции: </a:t>
              </a:r>
              <a:r>
                <a:rPr lang="ru-RU" sz="1200" dirty="0" err="1">
                  <a:solidFill>
                    <a:schemeClr val="bg1"/>
                  </a:solidFill>
                  <a:latin typeface="Montserrat" panose="00000500000000000000" pitchFamily="2" charset="-52"/>
                </a:rPr>
                <a:t>web</a:t>
              </a:r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/</a:t>
              </a:r>
              <a:r>
                <a:rPr lang="ru-RU" sz="1200" dirty="0" err="1">
                  <a:solidFill>
                    <a:schemeClr val="bg1"/>
                  </a:solidFill>
                  <a:latin typeface="Montserrat" panose="00000500000000000000" pitchFamily="2" charset="-52"/>
                </a:rPr>
                <a:t>http</a:t>
              </a:r>
              <a:r>
                <a:rPr lang="ru-RU" sz="1200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-сервисы</a:t>
              </a:r>
            </a:p>
          </p:txBody>
        </p:sp>
        <p:cxnSp>
          <p:nvCxnSpPr>
            <p:cNvPr id="128" name="Прямая соединительная линия 127">
              <a:extLst>
                <a:ext uri="{FF2B5EF4-FFF2-40B4-BE49-F238E27FC236}">
                  <a16:creationId xmlns:a16="http://schemas.microsoft.com/office/drawing/2014/main" id="{40E6C983-CC02-4745-991E-AAE36B767B47}"/>
                </a:ext>
              </a:extLst>
            </p:cNvPr>
            <p:cNvCxnSpPr>
              <a:cxnSpLocks/>
            </p:cNvCxnSpPr>
            <p:nvPr/>
          </p:nvCxnSpPr>
          <p:spPr>
            <a:xfrm>
              <a:off x="-9450" y="4673381"/>
              <a:ext cx="797887" cy="0"/>
            </a:xfrm>
            <a:prstGeom prst="line">
              <a:avLst/>
            </a:prstGeom>
            <a:ln>
              <a:solidFill>
                <a:srgbClr val="B64E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Прямая соединительная линия 139">
              <a:extLst>
                <a:ext uri="{FF2B5EF4-FFF2-40B4-BE49-F238E27FC236}">
                  <a16:creationId xmlns:a16="http://schemas.microsoft.com/office/drawing/2014/main" id="{B3EDC2BF-F7C2-435E-AE4D-CC5DFDEE1F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6749" y="4373890"/>
              <a:ext cx="0" cy="299491"/>
            </a:xfrm>
            <a:prstGeom prst="line">
              <a:avLst/>
            </a:prstGeom>
            <a:ln>
              <a:solidFill>
                <a:srgbClr val="B64E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Прямая соединительная линия 148">
              <a:extLst>
                <a:ext uri="{FF2B5EF4-FFF2-40B4-BE49-F238E27FC236}">
                  <a16:creationId xmlns:a16="http://schemas.microsoft.com/office/drawing/2014/main" id="{19D4A64D-C432-42DA-A5BE-1A2FC7CCA8B9}"/>
                </a:ext>
              </a:extLst>
            </p:cNvPr>
            <p:cNvCxnSpPr/>
            <p:nvPr/>
          </p:nvCxnSpPr>
          <p:spPr>
            <a:xfrm>
              <a:off x="786749" y="4369976"/>
              <a:ext cx="797887" cy="0"/>
            </a:xfrm>
            <a:prstGeom prst="line">
              <a:avLst/>
            </a:prstGeom>
            <a:ln>
              <a:solidFill>
                <a:srgbClr val="B64E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Прямая соединительная линия 149">
              <a:extLst>
                <a:ext uri="{FF2B5EF4-FFF2-40B4-BE49-F238E27FC236}">
                  <a16:creationId xmlns:a16="http://schemas.microsoft.com/office/drawing/2014/main" id="{DEB8F5A7-1590-4DE4-9D83-5A8F389CAB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84636" y="4067571"/>
              <a:ext cx="0" cy="299491"/>
            </a:xfrm>
            <a:prstGeom prst="line">
              <a:avLst/>
            </a:prstGeom>
            <a:ln>
              <a:solidFill>
                <a:srgbClr val="B64E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Прямая соединительная линия 150">
              <a:extLst>
                <a:ext uri="{FF2B5EF4-FFF2-40B4-BE49-F238E27FC236}">
                  <a16:creationId xmlns:a16="http://schemas.microsoft.com/office/drawing/2014/main" id="{D7049E0F-81BE-43C2-BD58-88A48093164B}"/>
                </a:ext>
              </a:extLst>
            </p:cNvPr>
            <p:cNvCxnSpPr/>
            <p:nvPr/>
          </p:nvCxnSpPr>
          <p:spPr>
            <a:xfrm>
              <a:off x="1584636" y="4067571"/>
              <a:ext cx="797887" cy="0"/>
            </a:xfrm>
            <a:prstGeom prst="line">
              <a:avLst/>
            </a:prstGeom>
            <a:ln>
              <a:solidFill>
                <a:srgbClr val="B64E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Прямая соединительная линия 151">
              <a:extLst>
                <a:ext uri="{FF2B5EF4-FFF2-40B4-BE49-F238E27FC236}">
                  <a16:creationId xmlns:a16="http://schemas.microsoft.com/office/drawing/2014/main" id="{C9B36E47-BDA1-4CA0-A61B-2A9DAC32A9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79908" y="3768080"/>
              <a:ext cx="0" cy="299491"/>
            </a:xfrm>
            <a:prstGeom prst="line">
              <a:avLst/>
            </a:prstGeom>
            <a:ln>
              <a:solidFill>
                <a:srgbClr val="B64E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Прямая соединительная линия 152">
              <a:extLst>
                <a:ext uri="{FF2B5EF4-FFF2-40B4-BE49-F238E27FC236}">
                  <a16:creationId xmlns:a16="http://schemas.microsoft.com/office/drawing/2014/main" id="{05FD697C-5E20-44D0-9CB8-BB8221C622A5}"/>
                </a:ext>
              </a:extLst>
            </p:cNvPr>
            <p:cNvCxnSpPr>
              <a:cxnSpLocks/>
            </p:cNvCxnSpPr>
            <p:nvPr/>
          </p:nvCxnSpPr>
          <p:spPr>
            <a:xfrm>
              <a:off x="2379908" y="3769342"/>
              <a:ext cx="676703" cy="0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8455E2"/>
                  </a:gs>
                  <a:gs pos="100000">
                    <a:srgbClr val="B64EC1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Прямая соединительная линия 153">
              <a:extLst>
                <a:ext uri="{FF2B5EF4-FFF2-40B4-BE49-F238E27FC236}">
                  <a16:creationId xmlns:a16="http://schemas.microsoft.com/office/drawing/2014/main" id="{AE3D443B-E213-459F-9825-CD44961550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6611" y="3422112"/>
              <a:ext cx="0" cy="345969"/>
            </a:xfrm>
            <a:prstGeom prst="line">
              <a:avLst/>
            </a:prstGeom>
            <a:ln>
              <a:solidFill>
                <a:srgbClr val="8455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Прямая соединительная линия 154">
              <a:extLst>
                <a:ext uri="{FF2B5EF4-FFF2-40B4-BE49-F238E27FC236}">
                  <a16:creationId xmlns:a16="http://schemas.microsoft.com/office/drawing/2014/main" id="{825237C8-F8F2-472D-B6AB-46A6FA1A7EAF}"/>
                </a:ext>
              </a:extLst>
            </p:cNvPr>
            <p:cNvCxnSpPr>
              <a:cxnSpLocks/>
            </p:cNvCxnSpPr>
            <p:nvPr/>
          </p:nvCxnSpPr>
          <p:spPr>
            <a:xfrm>
              <a:off x="3056611" y="3422112"/>
              <a:ext cx="799636" cy="0"/>
            </a:xfrm>
            <a:prstGeom prst="line">
              <a:avLst/>
            </a:prstGeom>
            <a:ln>
              <a:solidFill>
                <a:srgbClr val="8455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Прямая соединительная линия 156">
              <a:extLst>
                <a:ext uri="{FF2B5EF4-FFF2-40B4-BE49-F238E27FC236}">
                  <a16:creationId xmlns:a16="http://schemas.microsoft.com/office/drawing/2014/main" id="{5C9E47AB-93D8-4350-84A2-B2B83D26E0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6247" y="3078569"/>
              <a:ext cx="0" cy="345969"/>
            </a:xfrm>
            <a:prstGeom prst="line">
              <a:avLst/>
            </a:prstGeom>
            <a:ln>
              <a:solidFill>
                <a:srgbClr val="8455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Прямая соединительная линия 157">
              <a:extLst>
                <a:ext uri="{FF2B5EF4-FFF2-40B4-BE49-F238E27FC236}">
                  <a16:creationId xmlns:a16="http://schemas.microsoft.com/office/drawing/2014/main" id="{226FB284-CB8C-4154-B132-23CE1D21E1C3}"/>
                </a:ext>
              </a:extLst>
            </p:cNvPr>
            <p:cNvCxnSpPr>
              <a:cxnSpLocks/>
            </p:cNvCxnSpPr>
            <p:nvPr/>
          </p:nvCxnSpPr>
          <p:spPr>
            <a:xfrm>
              <a:off x="3856247" y="3082765"/>
              <a:ext cx="715753" cy="0"/>
            </a:xfrm>
            <a:prstGeom prst="line">
              <a:avLst/>
            </a:prstGeom>
            <a:ln>
              <a:solidFill>
                <a:srgbClr val="8455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Прямая соединительная линия 159">
              <a:extLst>
                <a:ext uri="{FF2B5EF4-FFF2-40B4-BE49-F238E27FC236}">
                  <a16:creationId xmlns:a16="http://schemas.microsoft.com/office/drawing/2014/main" id="{6E6F901B-EA64-4C10-B8E9-149B298045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2776" y="2732600"/>
              <a:ext cx="0" cy="345969"/>
            </a:xfrm>
            <a:prstGeom prst="line">
              <a:avLst/>
            </a:prstGeom>
            <a:ln>
              <a:solidFill>
                <a:srgbClr val="8455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Прямая соединительная линия 160">
              <a:extLst>
                <a:ext uri="{FF2B5EF4-FFF2-40B4-BE49-F238E27FC236}">
                  <a16:creationId xmlns:a16="http://schemas.microsoft.com/office/drawing/2014/main" id="{F2B98B5E-ED1B-4D68-A62D-96D0280F64BE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732600"/>
              <a:ext cx="645280" cy="0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3E98A6"/>
                  </a:gs>
                  <a:gs pos="100000">
                    <a:srgbClr val="8455E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Прямая соединительная линия 162">
              <a:extLst>
                <a:ext uri="{FF2B5EF4-FFF2-40B4-BE49-F238E27FC236}">
                  <a16:creationId xmlns:a16="http://schemas.microsoft.com/office/drawing/2014/main" id="{E0F07779-489D-47DD-A988-E6838C67AF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07113" y="2386631"/>
              <a:ext cx="0" cy="345969"/>
            </a:xfrm>
            <a:prstGeom prst="line">
              <a:avLst/>
            </a:prstGeom>
            <a:ln>
              <a:solidFill>
                <a:srgbClr val="3E98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Прямая соединительная линия 163">
              <a:extLst>
                <a:ext uri="{FF2B5EF4-FFF2-40B4-BE49-F238E27FC236}">
                  <a16:creationId xmlns:a16="http://schemas.microsoft.com/office/drawing/2014/main" id="{18AFF93A-7CD4-438C-B867-6347B00A6F15}"/>
                </a:ext>
              </a:extLst>
            </p:cNvPr>
            <p:cNvCxnSpPr>
              <a:cxnSpLocks/>
            </p:cNvCxnSpPr>
            <p:nvPr/>
          </p:nvCxnSpPr>
          <p:spPr>
            <a:xfrm>
              <a:off x="5207113" y="2391271"/>
              <a:ext cx="645280" cy="0"/>
            </a:xfrm>
            <a:prstGeom prst="line">
              <a:avLst/>
            </a:prstGeom>
            <a:ln>
              <a:solidFill>
                <a:srgbClr val="3E98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Прямая соединительная линия 164">
              <a:extLst>
                <a:ext uri="{FF2B5EF4-FFF2-40B4-BE49-F238E27FC236}">
                  <a16:creationId xmlns:a16="http://schemas.microsoft.com/office/drawing/2014/main" id="{C21D529A-8876-4B04-8D16-0F1F534DC1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2393" y="1953654"/>
              <a:ext cx="0" cy="432979"/>
            </a:xfrm>
            <a:prstGeom prst="line">
              <a:avLst/>
            </a:prstGeom>
            <a:ln>
              <a:solidFill>
                <a:srgbClr val="3E98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Прямая соединительная линия 166">
              <a:extLst>
                <a:ext uri="{FF2B5EF4-FFF2-40B4-BE49-F238E27FC236}">
                  <a16:creationId xmlns:a16="http://schemas.microsoft.com/office/drawing/2014/main" id="{104BE431-97B4-44AB-B0C8-F5853DB7E6C0}"/>
                </a:ext>
              </a:extLst>
            </p:cNvPr>
            <p:cNvCxnSpPr>
              <a:cxnSpLocks/>
            </p:cNvCxnSpPr>
            <p:nvPr/>
          </p:nvCxnSpPr>
          <p:spPr>
            <a:xfrm>
              <a:off x="5852393" y="1953654"/>
              <a:ext cx="3291607" cy="0"/>
            </a:xfrm>
            <a:prstGeom prst="line">
              <a:avLst/>
            </a:prstGeom>
            <a:ln>
              <a:solidFill>
                <a:srgbClr val="3E98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5" name="Трехмерная модель 184" descr="Сфера">
                <a:extLst>
                  <a:ext uri="{FF2B5EF4-FFF2-40B4-BE49-F238E27FC236}">
                    <a16:creationId xmlns:a16="http://schemas.microsoft.com/office/drawing/2014/main" id="{356FBCEB-227A-44C1-A9EB-18C24EB9757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19498387"/>
                  </p:ext>
                </p:extLst>
              </p:nvPr>
            </p:nvGraphicFramePr>
            <p:xfrm>
              <a:off x="-577367" y="4641635"/>
              <a:ext cx="497734" cy="50186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97734" cy="501865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88187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5" name="Трехмерная модель 184" descr="Сфера">
                <a:extLst>
                  <a:ext uri="{FF2B5EF4-FFF2-40B4-BE49-F238E27FC236}">
                    <a16:creationId xmlns:a16="http://schemas.microsoft.com/office/drawing/2014/main" id="{356FBCEB-227A-44C1-A9EB-18C24EB975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577367" y="4641635"/>
                <a:ext cx="497734" cy="501865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B411D48-A400-47FA-A556-11436CCFF574}"/>
              </a:ext>
            </a:extLst>
          </p:cNvPr>
          <p:cNvGrpSpPr/>
          <p:nvPr/>
        </p:nvGrpSpPr>
        <p:grpSpPr>
          <a:xfrm>
            <a:off x="311700" y="310211"/>
            <a:ext cx="8501700" cy="1443335"/>
            <a:chOff x="311700" y="310211"/>
            <a:chExt cx="8501700" cy="1443335"/>
          </a:xfrm>
        </p:grpSpPr>
        <p:grpSp>
          <p:nvGrpSpPr>
            <p:cNvPr id="183" name="Группа 182">
              <a:extLst>
                <a:ext uri="{FF2B5EF4-FFF2-40B4-BE49-F238E27FC236}">
                  <a16:creationId xmlns:a16="http://schemas.microsoft.com/office/drawing/2014/main" id="{3C9387FA-3E98-4664-A277-AD5E06C40E17}"/>
                </a:ext>
              </a:extLst>
            </p:cNvPr>
            <p:cNvGrpSpPr/>
            <p:nvPr/>
          </p:nvGrpSpPr>
          <p:grpSpPr>
            <a:xfrm>
              <a:off x="359270" y="1461158"/>
              <a:ext cx="6224718" cy="292388"/>
              <a:chOff x="359270" y="1461158"/>
              <a:chExt cx="6224718" cy="292388"/>
            </a:xfrm>
          </p:grpSpPr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5D8418DD-DD06-4ED7-8022-A09427E6AFF3}"/>
                  </a:ext>
                </a:extLst>
              </p:cNvPr>
              <p:cNvSpPr txBox="1"/>
              <p:nvPr/>
            </p:nvSpPr>
            <p:spPr>
              <a:xfrm>
                <a:off x="359270" y="1461158"/>
                <a:ext cx="64329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1300" b="1" dirty="0">
                    <a:solidFill>
                      <a:srgbClr val="FFFFFF"/>
                    </a:solidFill>
                    <a:latin typeface="Montserrat" panose="00000500000000000000" pitchFamily="2" charset="-52"/>
                    <a:ea typeface="Verdana" panose="020B0604030504040204" pitchFamily="34" charset="0"/>
                  </a:rPr>
                  <a:t>1C</a:t>
                </a:r>
                <a:endParaRPr kumimoji="0" lang="ru-RU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174" name="Прямоугольник: скругленные углы 173">
                <a:extLst>
                  <a:ext uri="{FF2B5EF4-FFF2-40B4-BE49-F238E27FC236}">
                    <a16:creationId xmlns:a16="http://schemas.microsoft.com/office/drawing/2014/main" id="{169633CA-E52D-4AD8-91A5-E085EC1CA6A2}"/>
                  </a:ext>
                </a:extLst>
              </p:cNvPr>
              <p:cNvSpPr/>
              <p:nvPr/>
            </p:nvSpPr>
            <p:spPr>
              <a:xfrm>
                <a:off x="2255961" y="1491343"/>
                <a:ext cx="360420" cy="239827"/>
              </a:xfrm>
              <a:prstGeom prst="roundRect">
                <a:avLst/>
              </a:prstGeom>
              <a:solidFill>
                <a:srgbClr val="B64EC1"/>
              </a:solidFill>
              <a:ln w="12700">
                <a:solidFill>
                  <a:srgbClr val="B64E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5" name="Прямоугольник: скругленные углы 174">
                <a:extLst>
                  <a:ext uri="{FF2B5EF4-FFF2-40B4-BE49-F238E27FC236}">
                    <a16:creationId xmlns:a16="http://schemas.microsoft.com/office/drawing/2014/main" id="{1AB44810-9BA4-4C19-96F7-61F7126F0457}"/>
                  </a:ext>
                </a:extLst>
              </p:cNvPr>
              <p:cNvSpPr/>
              <p:nvPr/>
            </p:nvSpPr>
            <p:spPr>
              <a:xfrm>
                <a:off x="2749094" y="1491343"/>
                <a:ext cx="360420" cy="239827"/>
              </a:xfrm>
              <a:prstGeom prst="roundRect">
                <a:avLst/>
              </a:prstGeom>
              <a:solidFill>
                <a:srgbClr val="B64EC1"/>
              </a:solidFill>
              <a:ln w="12700">
                <a:solidFill>
                  <a:srgbClr val="B64E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6" name="Прямоугольник: скругленные углы 175">
                <a:extLst>
                  <a:ext uri="{FF2B5EF4-FFF2-40B4-BE49-F238E27FC236}">
                    <a16:creationId xmlns:a16="http://schemas.microsoft.com/office/drawing/2014/main" id="{DD4EADC0-5FCB-4C4F-8357-6FE94C2ED48D}"/>
                  </a:ext>
                </a:extLst>
              </p:cNvPr>
              <p:cNvSpPr/>
              <p:nvPr/>
            </p:nvSpPr>
            <p:spPr>
              <a:xfrm>
                <a:off x="3242227" y="1491343"/>
                <a:ext cx="360420" cy="239827"/>
              </a:xfrm>
              <a:prstGeom prst="roundRect">
                <a:avLst/>
              </a:prstGeom>
              <a:gradFill>
                <a:gsLst>
                  <a:gs pos="0">
                    <a:srgbClr val="8455E2"/>
                  </a:gs>
                  <a:gs pos="100000">
                    <a:srgbClr val="B64EC1"/>
                  </a:gs>
                </a:gsLst>
                <a:lin ang="10800000" scaled="1"/>
              </a:gradFill>
              <a:ln w="12700">
                <a:gradFill flip="none" rotWithShape="1">
                  <a:gsLst>
                    <a:gs pos="0">
                      <a:srgbClr val="8455E2"/>
                    </a:gs>
                    <a:gs pos="100000">
                      <a:srgbClr val="B64EC1"/>
                    </a:gs>
                  </a:gsLst>
                  <a:lin ang="108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7" name="Прямоугольник: скругленные углы 176">
                <a:extLst>
                  <a:ext uri="{FF2B5EF4-FFF2-40B4-BE49-F238E27FC236}">
                    <a16:creationId xmlns:a16="http://schemas.microsoft.com/office/drawing/2014/main" id="{FAB45FD4-B378-4633-AFC6-74F4EE20FAAE}"/>
                  </a:ext>
                </a:extLst>
              </p:cNvPr>
              <p:cNvSpPr/>
              <p:nvPr/>
            </p:nvSpPr>
            <p:spPr>
              <a:xfrm>
                <a:off x="3718442" y="1491343"/>
                <a:ext cx="360420" cy="239827"/>
              </a:xfrm>
              <a:prstGeom prst="roundRect">
                <a:avLst/>
              </a:prstGeom>
              <a:solidFill>
                <a:srgbClr val="8455E2"/>
              </a:solidFill>
              <a:ln w="12700">
                <a:solidFill>
                  <a:srgbClr val="8455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8" name="Прямоугольник: скругленные углы 177">
                <a:extLst>
                  <a:ext uri="{FF2B5EF4-FFF2-40B4-BE49-F238E27FC236}">
                    <a16:creationId xmlns:a16="http://schemas.microsoft.com/office/drawing/2014/main" id="{8E365E2D-BB80-49C0-A1A0-A7011F000586}"/>
                  </a:ext>
                </a:extLst>
              </p:cNvPr>
              <p:cNvSpPr/>
              <p:nvPr/>
            </p:nvSpPr>
            <p:spPr>
              <a:xfrm>
                <a:off x="4211576" y="1491343"/>
                <a:ext cx="360420" cy="239827"/>
              </a:xfrm>
              <a:prstGeom prst="roundRect">
                <a:avLst/>
              </a:prstGeom>
              <a:solidFill>
                <a:srgbClr val="8455E2"/>
              </a:solidFill>
              <a:ln w="12700">
                <a:solidFill>
                  <a:srgbClr val="8455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9" name="Прямоугольник: скругленные углы 178">
                <a:extLst>
                  <a:ext uri="{FF2B5EF4-FFF2-40B4-BE49-F238E27FC236}">
                    <a16:creationId xmlns:a16="http://schemas.microsoft.com/office/drawing/2014/main" id="{A782761E-4850-4E51-BC9B-CA4A98C4B670}"/>
                  </a:ext>
                </a:extLst>
              </p:cNvPr>
              <p:cNvSpPr/>
              <p:nvPr/>
            </p:nvSpPr>
            <p:spPr>
              <a:xfrm>
                <a:off x="4704712" y="1491343"/>
                <a:ext cx="360420" cy="239827"/>
              </a:xfrm>
              <a:prstGeom prst="roundRect">
                <a:avLst/>
              </a:prstGeom>
              <a:gradFill>
                <a:gsLst>
                  <a:gs pos="0">
                    <a:srgbClr val="8455E2"/>
                  </a:gs>
                  <a:gs pos="100000">
                    <a:srgbClr val="3E98A6"/>
                  </a:gs>
                </a:gsLst>
                <a:lin ang="0" scaled="1"/>
              </a:gradFill>
              <a:ln w="12700">
                <a:gradFill flip="none" rotWithShape="1">
                  <a:gsLst>
                    <a:gs pos="0">
                      <a:srgbClr val="8455E2"/>
                    </a:gs>
                    <a:gs pos="100000">
                      <a:srgbClr val="3E98A6"/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0" name="Прямоугольник: скругленные углы 179">
                <a:extLst>
                  <a:ext uri="{FF2B5EF4-FFF2-40B4-BE49-F238E27FC236}">
                    <a16:creationId xmlns:a16="http://schemas.microsoft.com/office/drawing/2014/main" id="{1997AF3A-5933-4ADF-ADD9-B418CA58A089}"/>
                  </a:ext>
                </a:extLst>
              </p:cNvPr>
              <p:cNvSpPr/>
              <p:nvPr/>
            </p:nvSpPr>
            <p:spPr>
              <a:xfrm>
                <a:off x="5221129" y="1491343"/>
                <a:ext cx="360420" cy="239827"/>
              </a:xfrm>
              <a:prstGeom prst="roundRect">
                <a:avLst/>
              </a:prstGeom>
              <a:solidFill>
                <a:srgbClr val="3E98A6"/>
              </a:solidFill>
              <a:ln w="12700">
                <a:solidFill>
                  <a:srgbClr val="3E9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1" name="Прямоугольник: скругленные углы 180">
                <a:extLst>
                  <a:ext uri="{FF2B5EF4-FFF2-40B4-BE49-F238E27FC236}">
                    <a16:creationId xmlns:a16="http://schemas.microsoft.com/office/drawing/2014/main" id="{27C7B50D-F996-475B-A322-BA14F46EAEDF}"/>
                  </a:ext>
                </a:extLst>
              </p:cNvPr>
              <p:cNvSpPr/>
              <p:nvPr/>
            </p:nvSpPr>
            <p:spPr>
              <a:xfrm>
                <a:off x="5714263" y="1491343"/>
                <a:ext cx="360420" cy="239827"/>
              </a:xfrm>
              <a:prstGeom prst="roundRect">
                <a:avLst/>
              </a:prstGeom>
              <a:solidFill>
                <a:srgbClr val="3E98A6"/>
              </a:solidFill>
              <a:ln w="12700">
                <a:solidFill>
                  <a:srgbClr val="3E9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2" name="Прямоугольник: скругленные углы 181">
                <a:extLst>
                  <a:ext uri="{FF2B5EF4-FFF2-40B4-BE49-F238E27FC236}">
                    <a16:creationId xmlns:a16="http://schemas.microsoft.com/office/drawing/2014/main" id="{915088A9-4F40-492C-B4E2-B45B2316D69A}"/>
                  </a:ext>
                </a:extLst>
              </p:cNvPr>
              <p:cNvSpPr/>
              <p:nvPr/>
            </p:nvSpPr>
            <p:spPr>
              <a:xfrm>
                <a:off x="6223568" y="1491343"/>
                <a:ext cx="360420" cy="239827"/>
              </a:xfrm>
              <a:prstGeom prst="roundRect">
                <a:avLst/>
              </a:prstGeom>
              <a:gradFill>
                <a:gsLst>
                  <a:gs pos="100000">
                    <a:srgbClr val="3E98A6"/>
                  </a:gs>
                  <a:gs pos="0">
                    <a:srgbClr val="B64EC1"/>
                  </a:gs>
                </a:gsLst>
                <a:lin ang="10800000" scaled="1"/>
              </a:gradFill>
              <a:ln w="12700">
                <a:gradFill flip="none" rotWithShape="1">
                  <a:gsLst>
                    <a:gs pos="100000">
                      <a:srgbClr val="3E98A6"/>
                    </a:gs>
                    <a:gs pos="0">
                      <a:srgbClr val="B64EC1"/>
                    </a:gs>
                  </a:gsLst>
                  <a:lin ang="108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56" name="Google Shape;147;p21">
              <a:extLst>
                <a:ext uri="{FF2B5EF4-FFF2-40B4-BE49-F238E27FC236}">
                  <a16:creationId xmlns:a16="http://schemas.microsoft.com/office/drawing/2014/main" id="{CFDFB293-6041-4F76-91E6-4839ABCE64FF}"/>
                </a:ext>
              </a:extLst>
            </p:cNvPr>
            <p:cNvPicPr preferRelativeResize="0"/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700" y="310211"/>
              <a:ext cx="476737" cy="45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9" name="Google Shape;148;p21">
              <a:extLst>
                <a:ext uri="{FF2B5EF4-FFF2-40B4-BE49-F238E27FC236}">
                  <a16:creationId xmlns:a16="http://schemas.microsoft.com/office/drawing/2014/main" id="{BEEF5653-034D-4DCA-9855-5DF3375BB86A}"/>
                </a:ext>
              </a:extLst>
            </p:cNvPr>
            <p:cNvSpPr txBox="1"/>
            <p:nvPr/>
          </p:nvSpPr>
          <p:spPr>
            <a:xfrm>
              <a:off x="740175" y="310211"/>
              <a:ext cx="1937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Montserrat"/>
                  <a:cs typeface="Montserrat"/>
                  <a:sym typeface="Montserrat"/>
                </a:rPr>
                <a:t>Октагон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FA8DB866-EDDD-4203-9A3A-D2F48CB70112}"/>
                </a:ext>
              </a:extLst>
            </p:cNvPr>
            <p:cNvSpPr txBox="1"/>
            <p:nvPr/>
          </p:nvSpPr>
          <p:spPr>
            <a:xfrm>
              <a:off x="311700" y="1084893"/>
              <a:ext cx="42235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Arial"/>
                  <a:sym typeface="Arial"/>
                </a:rPr>
                <a:t>Какие бывают компетенции?</a:t>
              </a:r>
            </a:p>
          </p:txBody>
        </p:sp>
        <p:sp>
          <p:nvSpPr>
            <p:cNvPr id="166" name="Google Shape;150;p21">
              <a:extLst>
                <a:ext uri="{FF2B5EF4-FFF2-40B4-BE49-F238E27FC236}">
                  <a16:creationId xmlns:a16="http://schemas.microsoft.com/office/drawing/2014/main" id="{BD77911B-ACED-46B5-989B-38524EAA2590}"/>
                </a:ext>
              </a:extLst>
            </p:cNvPr>
            <p:cNvSpPr txBox="1"/>
            <p:nvPr/>
          </p:nvSpPr>
          <p:spPr>
            <a:xfrm>
              <a:off x="311700" y="630493"/>
              <a:ext cx="85017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Montserrat"/>
                  <a:sym typeface="Montserrat"/>
                </a:rPr>
                <a:t>Механика работы на платформе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124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432 L 0.00035 -0.00401 C 0.00122 -0.0108 0.00139 -0.01728 0.00261 -0.02345 C 0.00365 -0.0287 0.00608 -0.03302 0.00677 -0.03858 C 0.00712 -0.04104 0.00712 -0.04382 0.00781 -0.04598 C 0.00903 -0.04969 0.01077 -0.05246 0.01216 -0.05555 C 0.01285 -0.0574 0.01354 -0.05925 0.01441 -0.06111 C 0.01528 -0.06388 0.0165 -0.06635 0.01771 -0.06882 C 0.01788 -0.07067 0.01788 -0.07283 0.01858 -0.07438 C 0.02014 -0.0787 0.02257 -0.07963 0.025 -0.08209 C 0.02604 -0.08302 0.02709 -0.08456 0.0283 -0.0858 C 0.02952 -0.08765 0.03091 -0.09012 0.03247 -0.09135 C 0.03368 -0.09259 0.03542 -0.09259 0.03663 -0.09351 C 0.04393 -0.09259 0.05139 -0.09259 0.05886 -0.09135 C 0.06094 -0.09104 0.06823 -0.08642 0.06945 -0.0858 L 0.07257 -0.08395 C 0.07327 -0.08209 0.07379 -0.07993 0.07466 -0.07839 C 0.07674 -0.07469 0.07847 -0.07407 0.08108 -0.07253 C 0.08768 -0.0608 0.07813 -0.07685 0.08646 -0.06697 L 0.09184 -0.0574 L 0.09184 -0.05709 C 0.09375 -0.10524 0.09063 -0.06882 0.09497 -0.09351 C 0.09584 -0.09845 0.09636 -0.10339 0.09705 -0.10864 C 0.0974 -0.11049 0.09757 -0.11234 0.09809 -0.11419 C 0.09896 -0.11697 0.10278 -0.12561 0.10347 -0.12746 C 0.10556 -0.13858 0.10313 -0.12746 0.10764 -0.14074 C 0.10851 -0.1429 0.10903 -0.14598 0.1099 -0.14814 C 0.11216 -0.15463 0.11893 -0.16728 0.12153 -0.17098 C 0.12431 -0.17469 0.12709 -0.1787 0.13004 -0.1824 C 0.13108 -0.18364 0.13229 -0.18456 0.13334 -0.18611 C 0.14584 -0.20277 0.1316 -0.18518 0.14393 -0.19938 C 0.14601 -0.20185 0.14792 -0.20493 0.15035 -0.20679 C 0.15191 -0.20833 0.15382 -0.20802 0.15556 -0.20864 C 0.15695 -0.20925 0.15851 -0.20987 0.1599 -0.21049 C 0.16407 -0.21296 0.17257 -0.21821 0.17257 -0.2179 C 0.18299 -0.21759 0.19323 -0.21728 0.20347 -0.21635 C 0.20486 -0.21604 0.20625 -0.21512 0.20782 -0.2145 C 0.21302 -0.21172 0.20955 -0.21265 0.21632 -0.20864 C 0.23004 -0.20061 0.2092 -0.21481 0.22587 -0.20308 C 0.23073 -0.18981 0.22413 -0.20493 0.23334 -0.19537 C 0.23438 -0.19444 0.2342 -0.19104 0.23542 -0.18981 C 0.23698 -0.18827 0.23889 -0.18858 0.24063 -0.18796 C 0.2415 -0.18611 0.24202 -0.18395 0.24288 -0.1824 C 0.24288 -0.18209 0.24931 -0.17469 0.24931 -0.17438 L 0.24931 -0.17469 C 0.25 -0.18611 0.25035 -0.19753 0.25139 -0.20864 C 0.25417 -0.24135 0.25243 -0.21296 0.25452 -0.22963 C 0.25538 -0.2358 0.25573 -0.24228 0.2566 -0.24845 C 0.25712 -0.25123 0.25816 -0.25339 0.25886 -0.25617 C 0.25955 -0.25925 0.2599 -0.26265 0.26094 -0.26543 C 0.26528 -0.27777 0.26875 -0.27777 0.27257 -0.29197 C 0.27361 -0.29567 0.27448 -0.29969 0.27587 -0.30339 C 0.27952 -0.31327 0.28264 -0.32006 0.2875 -0.32808 C 0.28959 -0.33117 0.29184 -0.33395 0.29393 -0.33734 C 0.29584 -0.34043 0.2974 -0.34382 0.29931 -0.34691 C 0.30035 -0.34907 0.30122 -0.35123 0.30243 -0.35246 C 0.30521 -0.35555 0.30816 -0.35895 0.31094 -0.36203 C 0.31285 -0.3645 0.31424 -0.36759 0.31632 -0.36975 C 0.31858 -0.37191 0.32136 -0.37314 0.32379 -0.3753 C 0.32552 -0.37685 0.32726 -0.37932 0.329 -0.38086 C 0.33004 -0.38209 0.33108 -0.38364 0.33229 -0.38487 C 0.3382 -0.38981 0.34271 -0.38981 0.34931 -0.39228 C 0.35573 -0.39537 0.35695 -0.39629 0.36302 -0.4 C 0.36545 -0.40123 0.36806 -0.40246 0.37049 -0.4037 L 0.46094 -0.40154 C 0.46511 -0.40154 0.47535 -0.39814 0.479 -0.39598 C 0.48264 -0.39382 0.48611 -0.39104 0.48976 -0.38858 L 0.49497 -0.38487 C 0.49601 -0.38209 0.49688 -0.37963 0.49827 -0.37716 C 0.49948 -0.375 0.50104 -0.37345 0.50243 -0.37129 C 0.50278 -0.37098 0.50313 -0.37006 0.50347 -0.36975 L 0.50347 -0.36944 C 0.50608 -0.39074 0.50556 -0.39135 0.50886 -0.4074 C 0.50955 -0.4108 0.5099 -0.41388 0.51094 -0.41666 C 0.5125 -0.42129 0.51459 -0.42407 0.51632 -0.42808 C 0.52153 -0.44074 0.51754 -0.43549 0.52379 -0.44907 C 0.52535 -0.45246 0.52743 -0.45524 0.529 -0.45833 C 0.53125 -0.46265 0.53299 -0.46759 0.53542 -0.4716 C 0.53768 -0.4753 0.54045 -0.47777 0.54288 -0.48117 C 0.54549 -0.48456 0.54792 -0.48858 0.55035 -0.49259 C 0.5533 -0.49722 0.55573 -0.50308 0.55886 -0.50771 C 0.56111 -0.5108 0.56389 -0.51234 0.56632 -0.51512 C 0.56893 -0.51821 0.57136 -0.52129 0.57379 -0.52469 C 0.57622 -0.52808 0.57847 -0.53271 0.58125 -0.53611 C 0.58316 -0.53827 0.58542 -0.5395 0.5875 -0.54166 C 0.59011 -0.54413 0.59254 -0.5466 0.59497 -0.54907 C 0.59757 -0.55216 0.59983 -0.55586 0.60243 -0.55864 C 0.60417 -0.56049 0.60608 -0.5608 0.60782 -0.56234 C 0.61042 -0.56512 0.6125 -0.56913 0.61528 -0.57191 C 0.62709 -0.58395 0.62101 -0.57654 0.629 -0.58148 C 0.64358 -0.58981 0.62275 -0.57993 0.64288 -0.58888 C 0.65243 -0.59753 0.6408 -0.58796 0.65452 -0.59475 C 0.65747 -0.59598 0.66025 -0.59876 0.66302 -0.6003 C 0.66545 -0.60154 0.66806 -0.60123 0.67049 -0.60216 C 0.67205 -0.60277 0.67344 -0.6037 0.67483 -0.60401 C 0.6908 -0.60864 0.69132 -0.60802 0.70782 -0.60987 C 0.71979 -0.60925 0.73195 -0.60895 0.74393 -0.60771 C 0.74514 -0.60771 0.74601 -0.60648 0.74722 -0.60586 C 0.74966 -0.60493 0.75209 -0.60463 0.75452 -0.60401 L 0.76198 -0.6003 C 0.76337 -0.59969 0.76493 -0.59907 0.76632 -0.59845 C 0.76736 -0.59783 0.76945 -0.5966 0.76945 -0.59629 L 0.76945 -0.5966 C 0.77587 -0.61481 0.7816 -0.63302 0.78976 -0.64938 C 0.79219 -0.65463 0.79445 -0.65987 0.79722 -0.6645 C 0.79983 -0.66882 0.80278 -0.67253 0.80573 -0.67592 C 0.81163 -0.68302 0.81771 -0.68981 0.82379 -0.6966 C 0.82691 -0.70061 0.83021 -0.70401 0.83334 -0.70802 C 0.84844 -0.72808 0.83525 -0.71172 0.84931 -0.72716 C 0.85139 -0.72932 0.8533 -0.73271 0.85573 -0.73456 C 0.87535 -0.7503 0.87327 -0.74814 0.88976 -0.75339 C 0.89427 -0.75679 0.89879 -0.76018 0.90347 -0.76296 C 0.90764 -0.76543 0.91216 -0.76666 0.91632 -0.76851 C 0.92813 -0.77407 0.91927 -0.77129 0.93229 -0.77438 C 0.94462 -0.78302 0.92882 -0.77283 0.95035 -0.77993 C 0.95972 -0.78302 0.96875 -0.78765 0.97795 -0.79135 L 0.98768 -0.79506 L 0.99722 -0.79876 C 1.00104 -0.80216 1.00486 -0.80586 1.00886 -0.80833 C 1.02101 -0.81604 1.0217 -0.81543 1.03229 -0.8179 C 1.03472 -0.81913 1.03733 -0.82006 1.03976 -0.8216 C 1.04601 -0.8253 1.04445 -0.82592 1.05139 -0.82901 C 1.05347 -0.82993 1.05573 -0.83024 1.05782 -0.83117 C 1.06007 -0.83209 1.06198 -0.83395 1.06424 -0.83487 C 1.06771 -0.83642 1.07136 -0.83703 1.07483 -0.83858 C 1.08559 -0.84321 1.07865 -0.84228 1.08646 -0.84228 L 1.08646 -0.84197 " pathEditMode="relative" rAng="0" ptsTypes="AAAAAAAAAAAAAAAAAAAAAAAAAAAAAAAAAAAAAAAAAAAAAAAAAAAAAAAAAAAAAAAAAAAAAAAAAAAAAAAAAAAAAAAAAAAAAAAAAAAAAAAAAAAAAAAAAAAAAAAAAAAAAAA">
                                      <p:cBhvr>
                                        <p:cTn id="16" dur="4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06" y="-419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A4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DBE3ABB-C48B-42E9-B561-AB59B0668263}"/>
              </a:ext>
            </a:extLst>
          </p:cNvPr>
          <p:cNvSpPr/>
          <p:nvPr/>
        </p:nvSpPr>
        <p:spPr>
          <a:xfrm>
            <a:off x="4803527" y="3852049"/>
            <a:ext cx="3770032" cy="307777"/>
          </a:xfrm>
          <a:prstGeom prst="roundRect">
            <a:avLst/>
          </a:prstGeom>
          <a:solidFill>
            <a:srgbClr val="8354E3"/>
          </a:solidFill>
          <a:ln w="12700">
            <a:solidFill>
              <a:srgbClr val="835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5D5BCD0-F65F-44E4-BF35-18B63F8F95F7}"/>
              </a:ext>
            </a:extLst>
          </p:cNvPr>
          <p:cNvSpPr/>
          <p:nvPr/>
        </p:nvSpPr>
        <p:spPr>
          <a:xfrm>
            <a:off x="406175" y="3852049"/>
            <a:ext cx="3773624" cy="307777"/>
          </a:xfrm>
          <a:prstGeom prst="roundRect">
            <a:avLst/>
          </a:prstGeom>
          <a:solidFill>
            <a:srgbClr val="4CA6B0"/>
          </a:solidFill>
          <a:ln w="12700">
            <a:solidFill>
              <a:srgbClr val="4CA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BE8013F1-F728-4498-9D1C-D62E97ACE613}"/>
              </a:ext>
            </a:extLst>
          </p:cNvPr>
          <p:cNvSpPr/>
          <p:nvPr/>
        </p:nvSpPr>
        <p:spPr>
          <a:xfrm>
            <a:off x="4813831" y="2843979"/>
            <a:ext cx="3760536" cy="307777"/>
          </a:xfrm>
          <a:prstGeom prst="roundRect">
            <a:avLst/>
          </a:prstGeom>
          <a:solidFill>
            <a:srgbClr val="B64EC1"/>
          </a:solidFill>
          <a:ln w="12700">
            <a:solidFill>
              <a:srgbClr val="B64E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A70CAEEB-DC20-4C51-9D8A-A5C327A914E4}"/>
              </a:ext>
            </a:extLst>
          </p:cNvPr>
          <p:cNvSpPr/>
          <p:nvPr/>
        </p:nvSpPr>
        <p:spPr>
          <a:xfrm>
            <a:off x="420377" y="2843979"/>
            <a:ext cx="3760536" cy="307777"/>
          </a:xfrm>
          <a:prstGeom prst="roundRect">
            <a:avLst/>
          </a:prstGeom>
          <a:solidFill>
            <a:srgbClr val="8354E3"/>
          </a:solidFill>
          <a:ln w="12700">
            <a:solidFill>
              <a:srgbClr val="835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B5E884C4-23B2-4028-82CF-D079D515275E}"/>
              </a:ext>
            </a:extLst>
          </p:cNvPr>
          <p:cNvSpPr/>
          <p:nvPr/>
        </p:nvSpPr>
        <p:spPr>
          <a:xfrm>
            <a:off x="4798889" y="1484839"/>
            <a:ext cx="3760536" cy="307777"/>
          </a:xfrm>
          <a:prstGeom prst="roundRect">
            <a:avLst/>
          </a:prstGeom>
          <a:solidFill>
            <a:srgbClr val="4CA6B0"/>
          </a:solidFill>
          <a:ln w="12700">
            <a:solidFill>
              <a:srgbClr val="4CA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08AEA34D-2434-48D4-849A-8217785FCEAD}"/>
              </a:ext>
            </a:extLst>
          </p:cNvPr>
          <p:cNvSpPr/>
          <p:nvPr/>
        </p:nvSpPr>
        <p:spPr>
          <a:xfrm>
            <a:off x="405435" y="1484839"/>
            <a:ext cx="3760536" cy="307777"/>
          </a:xfrm>
          <a:prstGeom prst="roundRect">
            <a:avLst/>
          </a:prstGeom>
          <a:solidFill>
            <a:srgbClr val="B64EC1"/>
          </a:solidFill>
          <a:ln w="12700">
            <a:solidFill>
              <a:srgbClr val="B64E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47" name="Google Shape;147;p21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290175"/>
            <a:ext cx="476737" cy="4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1"/>
          <p:cNvSpPr txBox="1"/>
          <p:nvPr/>
        </p:nvSpPr>
        <p:spPr>
          <a:xfrm>
            <a:off x="740175" y="290175"/>
            <a:ext cx="193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Октагон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7CCA48-6C09-4E09-9CF1-88A2E3564A00}"/>
              </a:ext>
            </a:extLst>
          </p:cNvPr>
          <p:cNvSpPr txBox="1"/>
          <p:nvPr/>
        </p:nvSpPr>
        <p:spPr>
          <a:xfrm>
            <a:off x="311700" y="1064857"/>
            <a:ext cx="4223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Примеры задач по компетенциям</a:t>
            </a:r>
          </a:p>
        </p:txBody>
      </p:sp>
      <p:sp>
        <p:nvSpPr>
          <p:cNvPr id="18" name="Google Shape;150;p21">
            <a:extLst>
              <a:ext uri="{FF2B5EF4-FFF2-40B4-BE49-F238E27FC236}">
                <a16:creationId xmlns:a16="http://schemas.microsoft.com/office/drawing/2014/main" id="{017E5A2C-F236-4767-A44C-15B24A483CB0}"/>
              </a:ext>
            </a:extLst>
          </p:cNvPr>
          <p:cNvSpPr txBox="1"/>
          <p:nvPr/>
        </p:nvSpPr>
        <p:spPr>
          <a:xfrm>
            <a:off x="311700" y="610457"/>
            <a:ext cx="8501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Montserrat"/>
                <a:sym typeface="Montserrat"/>
              </a:rPr>
              <a:t>Механика работы на платформе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1F2886-B8DC-4CF4-AD73-FD94C30430A5}"/>
              </a:ext>
            </a:extLst>
          </p:cNvPr>
          <p:cNvSpPr txBox="1"/>
          <p:nvPr/>
        </p:nvSpPr>
        <p:spPr>
          <a:xfrm>
            <a:off x="405434" y="1486293"/>
            <a:ext cx="643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1С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EB5B9A-32E2-4BD3-9611-54476200D37A}"/>
              </a:ext>
            </a:extLst>
          </p:cNvPr>
          <p:cNvSpPr txBox="1"/>
          <p:nvPr/>
        </p:nvSpPr>
        <p:spPr>
          <a:xfrm>
            <a:off x="648847" y="1815882"/>
            <a:ext cx="351712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Унифицировать заявки от магазинов 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Arial"/>
              <a:sym typeface="Arial"/>
            </a:endParaRPr>
          </a:p>
          <a:p>
            <a:pPr marL="18097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на отгрузку товара со склада</a:t>
            </a:r>
            <a:endParaRPr lang="en-US" sz="1100" dirty="0">
              <a:solidFill>
                <a:srgbClr val="FFFFFF"/>
              </a:solidFill>
              <a:latin typeface="Montserrat" panose="00000500000000000000" pitchFamily="2" charset="-52"/>
              <a:ea typeface="Verdana" panose="020B0604030504040204" pitchFamily="34" charset="0"/>
            </a:endParaRPr>
          </a:p>
          <a:p>
            <a:pPr marL="18097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tabLst/>
              <a:defRPr/>
            </a:pPr>
            <a:endParaRPr kumimoji="0" lang="ru-RU" sz="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Доп. печатная форма приказа о приеме 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Arial"/>
              <a:sym typeface="Arial"/>
            </a:endParaRPr>
          </a:p>
          <a:p>
            <a:pPr marL="18097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на работу для 1С:ЗУП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BF7B6-4A70-4B70-9A0D-34BEB23A9961}"/>
              </a:ext>
            </a:extLst>
          </p:cNvPr>
          <p:cNvSpPr txBox="1"/>
          <p:nvPr/>
        </p:nvSpPr>
        <p:spPr>
          <a:xfrm>
            <a:off x="405434" y="3852049"/>
            <a:ext cx="1473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Data Science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020B82-17F1-48AF-9168-0F1EB9172545}"/>
              </a:ext>
            </a:extLst>
          </p:cNvPr>
          <p:cNvSpPr txBox="1"/>
          <p:nvPr/>
        </p:nvSpPr>
        <p:spPr>
          <a:xfrm>
            <a:off x="648847" y="4159826"/>
            <a:ext cx="353735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Автоматическая генерация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датасетов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 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Arial"/>
              <a:sym typeface="Arial"/>
            </a:endParaRPr>
          </a:p>
          <a:p>
            <a:pPr marL="176213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с определенными параметрами</a:t>
            </a:r>
            <a:endParaRPr lang="en-US" sz="1100" dirty="0">
              <a:solidFill>
                <a:srgbClr val="FFFFFF"/>
              </a:solidFill>
              <a:latin typeface="Montserrat" panose="00000500000000000000" pitchFamily="2" charset="-52"/>
              <a:ea typeface="Verdana" panose="020B0604030504040204" pitchFamily="34" charset="0"/>
            </a:endParaRPr>
          </a:p>
          <a:p>
            <a:pPr marL="176213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tabLst/>
              <a:defRPr/>
            </a:pPr>
            <a:endParaRPr kumimoji="0" lang="ru-RU" sz="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Классификация обращений, поступающих на линию поддержки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C3E1FE-D2D6-4D7D-A7A5-951DDD17DDD7}"/>
              </a:ext>
            </a:extLst>
          </p:cNvPr>
          <p:cNvSpPr txBox="1"/>
          <p:nvPr/>
        </p:nvSpPr>
        <p:spPr>
          <a:xfrm>
            <a:off x="4809931" y="3852049"/>
            <a:ext cx="1473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Чат-боты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167FAC-3885-406A-AE12-061A689BD928}"/>
              </a:ext>
            </a:extLst>
          </p:cNvPr>
          <p:cNvSpPr txBox="1"/>
          <p:nvPr/>
        </p:nvSpPr>
        <p:spPr>
          <a:xfrm>
            <a:off x="5057243" y="4159826"/>
            <a:ext cx="351631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Поиск информации по тексту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Arial"/>
              <a:sym typeface="Arial"/>
            </a:endParaRPr>
          </a:p>
          <a:p>
            <a:pPr marL="176213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по сообщениям в мессенджерах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Arial"/>
              <a:sym typeface="Arial"/>
            </a:endParaRPr>
          </a:p>
          <a:p>
            <a:pPr marL="176213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tabLst/>
              <a:defRPr/>
            </a:pPr>
            <a:endParaRPr kumimoji="0" lang="ru-RU" sz="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Поиск клиентов по ключевым словам 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Arial"/>
              <a:sym typeface="Arial"/>
            </a:endParaRPr>
          </a:p>
          <a:p>
            <a:pPr marL="176213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в </a:t>
            </a:r>
            <a:r>
              <a:rPr kumimoji="0" lang="ru-RU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Telegram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EF7DEA-39D5-4BFD-81B1-E5991D4B1227}"/>
              </a:ext>
            </a:extLst>
          </p:cNvPr>
          <p:cNvSpPr txBox="1"/>
          <p:nvPr/>
        </p:nvSpPr>
        <p:spPr>
          <a:xfrm>
            <a:off x="4794989" y="1489394"/>
            <a:ext cx="2564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NLP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5E5728-E3D4-437B-8060-6A5A4D0F9216}"/>
              </a:ext>
            </a:extLst>
          </p:cNvPr>
          <p:cNvSpPr txBox="1"/>
          <p:nvPr/>
        </p:nvSpPr>
        <p:spPr>
          <a:xfrm>
            <a:off x="5057242" y="1792616"/>
            <a:ext cx="3517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Прогнозирование трудозатрат 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Arial"/>
              <a:sym typeface="Arial"/>
            </a:endParaRPr>
          </a:p>
          <a:p>
            <a:pPr marL="176213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на решение вопроса клиента по запросам, поступающим на линию поддержки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Поиск информации по тексту 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Arial"/>
              <a:sym typeface="Arial"/>
            </a:endParaRPr>
          </a:p>
          <a:p>
            <a:pPr marL="176213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по сообщениям в мессенджерах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46E5D0-C671-4833-ABED-24FEBC09ABFD}"/>
              </a:ext>
            </a:extLst>
          </p:cNvPr>
          <p:cNvSpPr txBox="1"/>
          <p:nvPr/>
        </p:nvSpPr>
        <p:spPr>
          <a:xfrm>
            <a:off x="420376" y="2843978"/>
            <a:ext cx="1458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Backend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1EDA9E-2FFB-482E-BA29-41369163C411}"/>
              </a:ext>
            </a:extLst>
          </p:cNvPr>
          <p:cNvSpPr txBox="1"/>
          <p:nvPr/>
        </p:nvSpPr>
        <p:spPr>
          <a:xfrm>
            <a:off x="648847" y="3154105"/>
            <a:ext cx="35171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Парсер сайтов конкурентов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Arial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tabLst/>
              <a:defRPr/>
            </a:pPr>
            <a:endParaRPr kumimoji="0" lang="ru-RU" sz="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Тепловая карта бизнеса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CDE876-9D8F-45BB-AF0E-FFD0E5304ADD}"/>
              </a:ext>
            </a:extLst>
          </p:cNvPr>
          <p:cNvSpPr txBox="1"/>
          <p:nvPr/>
        </p:nvSpPr>
        <p:spPr>
          <a:xfrm>
            <a:off x="4815794" y="2839424"/>
            <a:ext cx="2564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Frontend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4DF7C0-FF6E-4D59-AB5A-B0B5EBC4315C}"/>
              </a:ext>
            </a:extLst>
          </p:cNvPr>
          <p:cNvSpPr txBox="1"/>
          <p:nvPr/>
        </p:nvSpPr>
        <p:spPr>
          <a:xfrm>
            <a:off x="5057243" y="3147959"/>
            <a:ext cx="35021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Тепловая карта бизнеса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Arial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tabLst/>
              <a:defRPr/>
            </a:pPr>
            <a:endParaRPr kumimoji="0" lang="ru-RU" sz="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Интегратор детских кружков</a:t>
            </a:r>
          </a:p>
        </p:txBody>
      </p:sp>
    </p:spTree>
    <p:extLst>
      <p:ext uri="{BB962C8B-B14F-4D97-AF65-F5344CB8AC3E}">
        <p14:creationId xmlns:p14="http://schemas.microsoft.com/office/powerpoint/2010/main" val="3749984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A4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1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290175"/>
            <a:ext cx="476737" cy="4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1"/>
          <p:cNvSpPr txBox="1"/>
          <p:nvPr/>
        </p:nvSpPr>
        <p:spPr>
          <a:xfrm>
            <a:off x="740175" y="290175"/>
            <a:ext cx="193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Октагон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7CCA48-6C09-4E09-9CF1-88A2E3564A00}"/>
              </a:ext>
            </a:extLst>
          </p:cNvPr>
          <p:cNvSpPr txBox="1"/>
          <p:nvPr/>
        </p:nvSpPr>
        <p:spPr>
          <a:xfrm>
            <a:off x="311700" y="1064857"/>
            <a:ext cx="5413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Личный кабинет учебного заведения</a:t>
            </a:r>
          </a:p>
        </p:txBody>
      </p:sp>
      <p:sp>
        <p:nvSpPr>
          <p:cNvPr id="18" name="Google Shape;150;p21">
            <a:extLst>
              <a:ext uri="{FF2B5EF4-FFF2-40B4-BE49-F238E27FC236}">
                <a16:creationId xmlns:a16="http://schemas.microsoft.com/office/drawing/2014/main" id="{017E5A2C-F236-4767-A44C-15B24A483CB0}"/>
              </a:ext>
            </a:extLst>
          </p:cNvPr>
          <p:cNvSpPr txBox="1"/>
          <p:nvPr/>
        </p:nvSpPr>
        <p:spPr>
          <a:xfrm>
            <a:off x="311700" y="610457"/>
            <a:ext cx="8501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Montserrat"/>
                <a:sym typeface="Montserrat"/>
              </a:rPr>
              <a:t>Механика работы на платформе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70242A-3EFC-4496-AAF7-C606A65067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806" t="2230" r="1057" b="2192"/>
          <a:stretch/>
        </p:blipFill>
        <p:spPr>
          <a:xfrm>
            <a:off x="427166" y="1488341"/>
            <a:ext cx="1916161" cy="12458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5DAC9A-D037-4DBB-9578-219A6A2DAFEA}"/>
              </a:ext>
            </a:extLst>
          </p:cNvPr>
          <p:cNvSpPr txBox="1"/>
          <p:nvPr/>
        </p:nvSpPr>
        <p:spPr>
          <a:xfrm>
            <a:off x="2434113" y="1398161"/>
            <a:ext cx="444293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dirty="0">
                <a:solidFill>
                  <a:srgbClr val="FFFFFF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Представитель от учебного заведения подаёт заявку на формирование </a:t>
            </a:r>
            <a:r>
              <a:rPr lang="ru-RU" b="1" dirty="0">
                <a:gradFill>
                  <a:gsLst>
                    <a:gs pos="0">
                      <a:srgbClr val="A15EC9"/>
                    </a:gs>
                    <a:gs pos="100000">
                      <a:srgbClr val="4BA7B0">
                        <a:lumMod val="72000"/>
                        <a:lumOff val="28000"/>
                      </a:srgbClr>
                    </a:gs>
                  </a:gsLst>
                  <a:lin ang="0" scaled="1"/>
                </a:gradFill>
                <a:latin typeface="Montserrat" panose="00000500000000000000" pitchFamily="2" charset="-52"/>
                <a:ea typeface="Verdana" panose="020B0604030504040204" pitchFamily="34" charset="0"/>
              </a:rPr>
              <a:t>личного кабинета</a:t>
            </a:r>
            <a:r>
              <a:rPr lang="ru-RU" dirty="0">
                <a:solidFill>
                  <a:srgbClr val="FFFFFF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1F7A4C-F739-48DA-B038-8E9245E957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5582" y="2938479"/>
            <a:ext cx="1832905" cy="1911109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88B4EDA-7F21-4E7D-B327-62592AA777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b="15523"/>
          <a:stretch/>
        </p:blipFill>
        <p:spPr>
          <a:xfrm>
            <a:off x="6787070" y="2938479"/>
            <a:ext cx="1731302" cy="191110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A8C1BA5-287C-45EC-83F4-90C9566FE47B}"/>
              </a:ext>
            </a:extLst>
          </p:cNvPr>
          <p:cNvSpPr txBox="1"/>
          <p:nvPr/>
        </p:nvSpPr>
        <p:spPr>
          <a:xfrm>
            <a:off x="2434112" y="2109620"/>
            <a:ext cx="594281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dirty="0">
                <a:solidFill>
                  <a:srgbClr val="FFFFFF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В личном кабинете можно увидеть </a:t>
            </a:r>
            <a:r>
              <a:rPr lang="ru-RU" b="1" dirty="0">
                <a:gradFill>
                  <a:gsLst>
                    <a:gs pos="0">
                      <a:srgbClr val="A15EC9"/>
                    </a:gs>
                    <a:gs pos="100000">
                      <a:srgbClr val="4BA7B0">
                        <a:lumMod val="72000"/>
                        <a:lumOff val="28000"/>
                      </a:srgbClr>
                    </a:gs>
                  </a:gsLst>
                  <a:lin ang="0" scaled="1"/>
                </a:gradFill>
                <a:latin typeface="Montserrat" panose="00000500000000000000" pitchFamily="2" charset="-52"/>
                <a:ea typeface="Verdana" panose="020B0604030504040204" pitchFamily="34" charset="0"/>
              </a:rPr>
              <a:t>рейтинг студентов </a:t>
            </a:r>
            <a:r>
              <a:rPr lang="ru-RU" dirty="0">
                <a:solidFill>
                  <a:srgbClr val="FFFFFF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и мониторинг успеваемости, а также </a:t>
            </a:r>
            <a:r>
              <a:rPr lang="ru-RU" b="1" dirty="0">
                <a:gradFill flip="none" rotWithShape="1">
                  <a:gsLst>
                    <a:gs pos="20000">
                      <a:srgbClr val="597EBD"/>
                    </a:gs>
                    <a:gs pos="72000">
                      <a:srgbClr val="8455E2"/>
                    </a:gs>
                    <a:gs pos="100000">
                      <a:srgbClr val="B64EC1"/>
                    </a:gs>
                    <a:gs pos="0">
                      <a:srgbClr val="3E98A6"/>
                    </a:gs>
                    <a:gs pos="100000">
                      <a:srgbClr val="8455E2"/>
                    </a:gs>
                  </a:gsLst>
                  <a:lin ang="10800000" scaled="1"/>
                  <a:tileRect/>
                </a:gradFill>
                <a:latin typeface="Montserrat" panose="00000500000000000000" pitchFamily="2" charset="-52"/>
                <a:ea typeface="Verdana" panose="020B0604030504040204" pitchFamily="34" charset="0"/>
              </a:rPr>
              <a:t>добавлять свои задачи</a:t>
            </a:r>
            <a:r>
              <a:rPr lang="ru-RU" dirty="0">
                <a:gradFill flip="none" rotWithShape="1">
                  <a:gsLst>
                    <a:gs pos="64999">
                      <a:srgbClr val="8455E2"/>
                    </a:gs>
                    <a:gs pos="31100">
                      <a:srgbClr val="B64EC1"/>
                    </a:gs>
                    <a:gs pos="0">
                      <a:srgbClr val="3E98A6"/>
                    </a:gs>
                    <a:gs pos="100000">
                      <a:srgbClr val="8455E2"/>
                    </a:gs>
                  </a:gsLst>
                  <a:lin ang="10800000" scaled="1"/>
                  <a:tileRect/>
                </a:gradFill>
                <a:latin typeface="Montserrat" panose="00000500000000000000" pitchFamily="2" charset="-52"/>
                <a:ea typeface="Verdana" panose="020B0604030504040204" pitchFamily="34" charset="0"/>
              </a:rPr>
              <a:t> </a:t>
            </a:r>
            <a:r>
              <a:rPr lang="ru-RU" dirty="0">
                <a:solidFill>
                  <a:srgbClr val="FFFFFF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для выполнения их студентами.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E90856-5C7B-4EC9-A153-EDC436A78CE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7166" y="2941760"/>
            <a:ext cx="3929833" cy="190782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45389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A4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90175"/>
            <a:ext cx="476737" cy="4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1"/>
          <p:cNvSpPr txBox="1"/>
          <p:nvPr/>
        </p:nvSpPr>
        <p:spPr>
          <a:xfrm>
            <a:off x="740175" y="290175"/>
            <a:ext cx="193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Montserrat"/>
                <a:sym typeface="Montserrat"/>
              </a:rPr>
              <a:t>Октагон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sp>
        <p:nvSpPr>
          <p:cNvPr id="10" name="Google Shape;150;p21">
            <a:extLst>
              <a:ext uri="{FF2B5EF4-FFF2-40B4-BE49-F238E27FC236}">
                <a16:creationId xmlns:a16="http://schemas.microsoft.com/office/drawing/2014/main" id="{6626ACA8-CD57-49EA-89C4-F666DA8B7665}"/>
              </a:ext>
            </a:extLst>
          </p:cNvPr>
          <p:cNvSpPr txBox="1"/>
          <p:nvPr/>
        </p:nvSpPr>
        <p:spPr>
          <a:xfrm>
            <a:off x="311700" y="610457"/>
            <a:ext cx="8501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Montserrat"/>
                <a:sym typeface="Montserrat"/>
              </a:rPr>
              <a:t>Механика работы на платформе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08132BAD-261A-44E0-8D8C-E2DD70A567D4}"/>
              </a:ext>
            </a:extLst>
          </p:cNvPr>
          <p:cNvGrpSpPr/>
          <p:nvPr/>
        </p:nvGrpSpPr>
        <p:grpSpPr>
          <a:xfrm>
            <a:off x="-7951" y="2010971"/>
            <a:ext cx="7607460" cy="45719"/>
            <a:chOff x="-7951" y="2010972"/>
            <a:chExt cx="7168988" cy="0"/>
          </a:xfrm>
        </p:grpSpPr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39890CCD-457D-4C97-9C59-1DF001F3B87E}"/>
                </a:ext>
              </a:extLst>
            </p:cNvPr>
            <p:cNvCxnSpPr>
              <a:cxnSpLocks/>
            </p:cNvCxnSpPr>
            <p:nvPr/>
          </p:nvCxnSpPr>
          <p:spPr>
            <a:xfrm>
              <a:off x="-7951" y="2010972"/>
              <a:ext cx="2876254" cy="0"/>
            </a:xfrm>
            <a:prstGeom prst="line">
              <a:avLst/>
            </a:prstGeom>
            <a:ln>
              <a:gradFill flip="none" rotWithShape="1">
                <a:gsLst>
                  <a:gs pos="100000">
                    <a:srgbClr val="B14CBC"/>
                  </a:gs>
                  <a:gs pos="0">
                    <a:srgbClr val="8455E2"/>
                  </a:gs>
                </a:gsLst>
                <a:lin ang="0" scaled="1"/>
                <a:tileRect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AF8B8942-4698-485C-84F2-F8F26B2A9652}"/>
                </a:ext>
              </a:extLst>
            </p:cNvPr>
            <p:cNvCxnSpPr>
              <a:cxnSpLocks/>
            </p:cNvCxnSpPr>
            <p:nvPr/>
          </p:nvCxnSpPr>
          <p:spPr>
            <a:xfrm>
              <a:off x="2868303" y="2010972"/>
              <a:ext cx="4292734" cy="0"/>
            </a:xfrm>
            <a:prstGeom prst="line">
              <a:avLst/>
            </a:prstGeom>
            <a:ln>
              <a:gradFill flip="none" rotWithShape="1">
                <a:gsLst>
                  <a:gs pos="100000">
                    <a:srgbClr val="4CA6B0"/>
                  </a:gs>
                  <a:gs pos="0">
                    <a:srgbClr val="B14CBC"/>
                  </a:gs>
                </a:gsLst>
                <a:lin ang="0" scaled="1"/>
                <a:tileRect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C76B094-7BB2-4EF0-B632-CC802311C1A2}"/>
              </a:ext>
            </a:extLst>
          </p:cNvPr>
          <p:cNvGrpSpPr/>
          <p:nvPr/>
        </p:nvGrpSpPr>
        <p:grpSpPr>
          <a:xfrm>
            <a:off x="174195" y="1227531"/>
            <a:ext cx="2503680" cy="2154308"/>
            <a:chOff x="174195" y="1227531"/>
            <a:chExt cx="2503680" cy="2154308"/>
          </a:xfrm>
        </p:grpSpPr>
        <p:pic>
          <p:nvPicPr>
            <p:cNvPr id="17" name="Рисунок 16" descr="Маркер со сплошной заливкой">
              <a:extLst>
                <a:ext uri="{FF2B5EF4-FFF2-40B4-BE49-F238E27FC236}">
                  <a16:creationId xmlns:a16="http://schemas.microsoft.com/office/drawing/2014/main" id="{149E9EF1-CD9D-40B8-9B0F-1A30278DB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4195" y="1227531"/>
              <a:ext cx="914400" cy="9144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C74C0B6-4EEF-49C0-A921-B9234C2A2D27}"/>
                </a:ext>
              </a:extLst>
            </p:cNvPr>
            <p:cNvSpPr txBox="1"/>
            <p:nvPr/>
          </p:nvSpPr>
          <p:spPr>
            <a:xfrm>
              <a:off x="351200" y="2027624"/>
              <a:ext cx="14952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Arial"/>
                  <a:sym typeface="Arial"/>
                </a:rPr>
                <a:t>Шаг 03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56DA225-2CE5-4CCB-A7D5-7890DF99AA1C}"/>
                </a:ext>
              </a:extLst>
            </p:cNvPr>
            <p:cNvSpPr txBox="1"/>
            <p:nvPr/>
          </p:nvSpPr>
          <p:spPr>
            <a:xfrm>
              <a:off x="351199" y="2427732"/>
              <a:ext cx="232667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Arial"/>
                  <a:sym typeface="Arial"/>
                </a:rPr>
                <a:t>Студент выполняет задачу от бизнеса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Arial"/>
                  <a:sym typeface="Arial"/>
                </a:rPr>
                <a:t>при помощи наших опытных наставников.</a:t>
              </a: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E3B6912-ED85-4553-879B-1957CE252555}"/>
              </a:ext>
            </a:extLst>
          </p:cNvPr>
          <p:cNvGrpSpPr/>
          <p:nvPr/>
        </p:nvGrpSpPr>
        <p:grpSpPr>
          <a:xfrm>
            <a:off x="2508758" y="1227530"/>
            <a:ext cx="2579241" cy="2799968"/>
            <a:chOff x="2267988" y="1228202"/>
            <a:chExt cx="2579241" cy="2799968"/>
          </a:xfrm>
        </p:grpSpPr>
        <p:pic>
          <p:nvPicPr>
            <p:cNvPr id="25" name="Рисунок 24" descr="Маркер со сплошной заливкой">
              <a:extLst>
                <a:ext uri="{FF2B5EF4-FFF2-40B4-BE49-F238E27FC236}">
                  <a16:creationId xmlns:a16="http://schemas.microsoft.com/office/drawing/2014/main" id="{A092D547-D48C-4E24-AE72-3B08A8F25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267988" y="1228202"/>
              <a:ext cx="914400" cy="9144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5D4261D-86A3-4502-847C-7E094E2329FB}"/>
                </a:ext>
              </a:extLst>
            </p:cNvPr>
            <p:cNvSpPr txBox="1"/>
            <p:nvPr/>
          </p:nvSpPr>
          <p:spPr>
            <a:xfrm>
              <a:off x="2429742" y="2028295"/>
              <a:ext cx="14952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Arial"/>
                  <a:sym typeface="Arial"/>
                </a:rPr>
                <a:t>Шаг 04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79DBF21-F2E0-467F-B1D3-454BBF729C43}"/>
                </a:ext>
              </a:extLst>
            </p:cNvPr>
            <p:cNvSpPr txBox="1"/>
            <p:nvPr/>
          </p:nvSpPr>
          <p:spPr>
            <a:xfrm>
              <a:off x="2447345" y="2427732"/>
              <a:ext cx="2399884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Arial"/>
                  <a:sym typeface="Arial"/>
                </a:rPr>
                <a:t>Участвует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Arial"/>
                  <a:sym typeface="Arial"/>
                </a:rPr>
                <a:t>в конкурсе ВКР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Arial"/>
                  <a:sym typeface="Arial"/>
                </a:rPr>
                <a:t>с реальной задачей бизнеса, где может занять призовое место и получить денежный приз.</a:t>
              </a: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5CA0DF4E-8245-47A6-B109-149DC49560A8}"/>
              </a:ext>
            </a:extLst>
          </p:cNvPr>
          <p:cNvGrpSpPr/>
          <p:nvPr/>
        </p:nvGrpSpPr>
        <p:grpSpPr>
          <a:xfrm>
            <a:off x="4775990" y="1227530"/>
            <a:ext cx="2440154" cy="3231527"/>
            <a:chOff x="4373105" y="1227531"/>
            <a:chExt cx="2440154" cy="3231527"/>
          </a:xfrm>
        </p:grpSpPr>
        <p:pic>
          <p:nvPicPr>
            <p:cNvPr id="26" name="Рисунок 25" descr="Маркер со сплошной заливкой">
              <a:extLst>
                <a:ext uri="{FF2B5EF4-FFF2-40B4-BE49-F238E27FC236}">
                  <a16:creationId xmlns:a16="http://schemas.microsoft.com/office/drawing/2014/main" id="{60E1DDC0-3E8F-43B7-BD91-FB776DA53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373105" y="1227531"/>
              <a:ext cx="914400" cy="9144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4226A3D-6691-4590-B99D-188A109511E4}"/>
                </a:ext>
              </a:extLst>
            </p:cNvPr>
            <p:cNvSpPr txBox="1"/>
            <p:nvPr/>
          </p:nvSpPr>
          <p:spPr>
            <a:xfrm>
              <a:off x="4561761" y="2027624"/>
              <a:ext cx="14952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Arial"/>
                  <a:sym typeface="Arial"/>
                </a:rPr>
                <a:t>Шаг 05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04F2634-538B-4327-8FC8-5A1FBAAF80F1}"/>
                </a:ext>
              </a:extLst>
            </p:cNvPr>
            <p:cNvSpPr txBox="1"/>
            <p:nvPr/>
          </p:nvSpPr>
          <p:spPr>
            <a:xfrm>
              <a:off x="4572001" y="2427733"/>
              <a:ext cx="2241258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defTabSz="914400" eaLnBrk="1" fontAlgn="auto" latinLnBrk="0" hangingPunct="1">
                <a:buSzTx/>
                <a:buNone/>
                <a:tabLst/>
                <a:defRPr kumimoji="0" kern="0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</a:defRPr>
              </a:lvl1pPr>
            </a:lstStyle>
            <a:p>
              <a:r>
                <a:rPr lang="ru-RU" dirty="0"/>
                <a:t>Наиболее активные студенты получают приглашение </a:t>
              </a:r>
            </a:p>
            <a:p>
              <a:r>
                <a:rPr lang="ru-RU" dirty="0"/>
                <a:t>на собеседование для дальнейшего трудоустройства, </a:t>
              </a:r>
            </a:p>
            <a:p>
              <a:r>
                <a:rPr lang="ru-RU" dirty="0"/>
                <a:t>так как известен их потенциал и возможности.</a:t>
              </a: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0280D9-9F74-4AEC-9C6B-8F24760F18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2485" y="0"/>
            <a:ext cx="23998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4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A4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43625" y="1337351"/>
            <a:ext cx="5332745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600"/>
              </a:spcAft>
              <a:buNone/>
            </a:pPr>
            <a:r>
              <a:rPr lang="ru" sz="32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Примеры </a:t>
            </a:r>
            <a:br>
              <a:rPr lang="en-US" sz="32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32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реальных задач</a:t>
            </a:r>
            <a:endParaRPr sz="3200" b="1" dirty="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4195CB-947D-4FDB-9912-15B77C7D4265}"/>
              </a:ext>
            </a:extLst>
          </p:cNvPr>
          <p:cNvSpPr txBox="1"/>
          <p:nvPr/>
        </p:nvSpPr>
        <p:spPr>
          <a:xfrm>
            <a:off x="343623" y="2997536"/>
            <a:ext cx="458534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Вчерашние студенты = сегодняшние наставники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67D674-8377-4715-890B-B92BB4795F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72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A4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51;p21" descr="!!Основные возможности для бизнеса">
            <a:extLst>
              <a:ext uri="{FF2B5EF4-FFF2-40B4-BE49-F238E27FC236}">
                <a16:creationId xmlns:a16="http://schemas.microsoft.com/office/drawing/2014/main" id="{5FC62B9E-55C5-423D-B598-269E07E5B3DB}"/>
              </a:ext>
            </a:extLst>
          </p:cNvPr>
          <p:cNvSpPr txBox="1"/>
          <p:nvPr/>
        </p:nvSpPr>
        <p:spPr>
          <a:xfrm>
            <a:off x="311700" y="1042034"/>
            <a:ext cx="5478629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A6DBF"/>
                    </a:gs>
                    <a:gs pos="100000">
                      <a:srgbClr val="7959BF"/>
                    </a:gs>
                  </a:gsLst>
                  <a:lin ang="10800000" scaled="1"/>
                </a:gra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Реализация функции распознавания лиц для сети барбершопов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36957E-3CF9-4065-B5BF-AF8AF49CABFC}"/>
              </a:ext>
            </a:extLst>
          </p:cNvPr>
          <p:cNvSpPr txBox="1"/>
          <p:nvPr/>
        </p:nvSpPr>
        <p:spPr>
          <a:xfrm>
            <a:off x="311700" y="2348725"/>
            <a:ext cx="466461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1" fontAlgn="auto" latinLnBrk="0" hangingPunct="1">
              <a:buSzTx/>
              <a:buNone/>
              <a:tabLst/>
              <a:defRPr sz="1200" b="1" u="sng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Задача: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Компания хотела сэкономить время на определении стрижки, и дать возможность своим сотрудникам отслеживать свои показатели работоспособности.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B623A7-E1CD-43CA-B6DE-194DD91BCB39}"/>
              </a:ext>
            </a:extLst>
          </p:cNvPr>
          <p:cNvSpPr txBox="1"/>
          <p:nvPr/>
        </p:nvSpPr>
        <p:spPr>
          <a:xfrm>
            <a:off x="311700" y="3596864"/>
            <a:ext cx="45127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SzTx/>
              <a:buNone/>
              <a:tabLst/>
              <a:defRPr sz="1200" b="1" u="sng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1400" u="none" dirty="0">
                <a:solidFill>
                  <a:srgbClr val="FFFFFF"/>
                </a:solidFill>
              </a:rPr>
              <a:t>Реализовано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Алгоритм распознавания лиц на Python, который помогает узнавать клиента по лицу, подбирать варианты стрижек, определять его лояльность. Сотрудники стали отслеживать данные о количестве клиентов и их оплатам.</a:t>
            </a:r>
          </a:p>
        </p:txBody>
      </p:sp>
      <p:pic>
        <p:nvPicPr>
          <p:cNvPr id="13" name="Google Shape;147;p21">
            <a:extLst>
              <a:ext uri="{FF2B5EF4-FFF2-40B4-BE49-F238E27FC236}">
                <a16:creationId xmlns:a16="http://schemas.microsoft.com/office/drawing/2014/main" id="{710FE52B-8F27-40F5-AE1B-032D907A789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90175"/>
            <a:ext cx="476737" cy="4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48;p21">
            <a:extLst>
              <a:ext uri="{FF2B5EF4-FFF2-40B4-BE49-F238E27FC236}">
                <a16:creationId xmlns:a16="http://schemas.microsoft.com/office/drawing/2014/main" id="{736ED20C-B044-4E8D-A338-77AF13F93DED}"/>
              </a:ext>
            </a:extLst>
          </p:cNvPr>
          <p:cNvSpPr txBox="1"/>
          <p:nvPr/>
        </p:nvSpPr>
        <p:spPr>
          <a:xfrm>
            <a:off x="740175" y="290175"/>
            <a:ext cx="193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Montserrat"/>
                <a:sym typeface="Montserrat"/>
              </a:rPr>
              <a:t>Октагон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F752D8-F5DD-4B7E-8D7B-51269EF55863}"/>
              </a:ext>
            </a:extLst>
          </p:cNvPr>
          <p:cNvSpPr txBox="1"/>
          <p:nvPr/>
        </p:nvSpPr>
        <p:spPr>
          <a:xfrm>
            <a:off x="316728" y="174691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Заказчик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:</a:t>
            </a: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Сеть салонов парикмахерских для мужчин</a:t>
            </a:r>
          </a:p>
        </p:txBody>
      </p:sp>
      <p:sp>
        <p:nvSpPr>
          <p:cNvPr id="15" name="Google Shape;150;p21">
            <a:extLst>
              <a:ext uri="{FF2B5EF4-FFF2-40B4-BE49-F238E27FC236}">
                <a16:creationId xmlns:a16="http://schemas.microsoft.com/office/drawing/2014/main" id="{22EDEB10-2EE5-416F-A1B3-3948A3FD2A5A}"/>
              </a:ext>
            </a:extLst>
          </p:cNvPr>
          <p:cNvSpPr txBox="1"/>
          <p:nvPr/>
        </p:nvSpPr>
        <p:spPr>
          <a:xfrm>
            <a:off x="311700" y="610457"/>
            <a:ext cx="85017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Montserrat"/>
                <a:sym typeface="Montserrat"/>
              </a:rPr>
              <a:t>Примеры задач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BB8C73-2F49-4BA1-9E49-0527F3961F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746" y="1322379"/>
            <a:ext cx="2912254" cy="382112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200E00D-C1EB-41D4-B08E-B2365D0F7E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495"/>
          <a:stretch/>
        </p:blipFill>
        <p:spPr>
          <a:xfrm>
            <a:off x="5029250" y="1795822"/>
            <a:ext cx="1688228" cy="318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29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A4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47;p21">
            <a:extLst>
              <a:ext uri="{FF2B5EF4-FFF2-40B4-BE49-F238E27FC236}">
                <a16:creationId xmlns:a16="http://schemas.microsoft.com/office/drawing/2014/main" id="{4646A8D5-392D-4BB9-B390-794045AF93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90175"/>
            <a:ext cx="476737" cy="4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8;p21">
            <a:extLst>
              <a:ext uri="{FF2B5EF4-FFF2-40B4-BE49-F238E27FC236}">
                <a16:creationId xmlns:a16="http://schemas.microsoft.com/office/drawing/2014/main" id="{27B8EA24-DBB8-4286-A049-A9C9F97BEAD4}"/>
              </a:ext>
            </a:extLst>
          </p:cNvPr>
          <p:cNvSpPr txBox="1"/>
          <p:nvPr/>
        </p:nvSpPr>
        <p:spPr>
          <a:xfrm>
            <a:off x="740175" y="290175"/>
            <a:ext cx="193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Октагон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151;p21" descr="!!Основные возможности для бизнеса">
            <a:extLst>
              <a:ext uri="{FF2B5EF4-FFF2-40B4-BE49-F238E27FC236}">
                <a16:creationId xmlns:a16="http://schemas.microsoft.com/office/drawing/2014/main" id="{FC33E780-19D7-4E7A-9908-DF77C54BF440}"/>
              </a:ext>
            </a:extLst>
          </p:cNvPr>
          <p:cNvSpPr txBox="1"/>
          <p:nvPr/>
        </p:nvSpPr>
        <p:spPr>
          <a:xfrm>
            <a:off x="311834" y="1023204"/>
            <a:ext cx="6930796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87C0D0"/>
                    </a:gs>
                    <a:gs pos="100000">
                      <a:srgbClr val="7179B7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Сервис «Вахта»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854943-79D5-4E95-8432-6E82DA5C5DF2}"/>
              </a:ext>
            </a:extLst>
          </p:cNvPr>
          <p:cNvSpPr txBox="1"/>
          <p:nvPr/>
        </p:nvSpPr>
        <p:spPr>
          <a:xfrm>
            <a:off x="2687246" y="2153941"/>
            <a:ext cx="4642111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1" fontAlgn="auto" latinLnBrk="0" hangingPunct="1">
              <a:buSzTx/>
              <a:buNone/>
              <a:tabLst/>
              <a:defRPr kumimoji="0" sz="1300" b="1" kern="0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Задача: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Компания считала заработную плату, собирая всю информацию через мессенджер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WhatsApp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. Данные вбивались вручную в 1С:ЗУП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Wingdings" panose="05000000000000000000" pitchFamily="2" charset="2"/>
              </a:rPr>
              <a:t>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 появлялись недочёты, ошибки, процесс был долгим.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A643B3-FBD3-4133-87BC-B4BE23458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157" y="1673604"/>
            <a:ext cx="1573146" cy="3230655"/>
          </a:xfrm>
          <a:prstGeom prst="rect">
            <a:avLst/>
          </a:prstGeom>
        </p:spPr>
      </p:pic>
      <p:sp>
        <p:nvSpPr>
          <p:cNvPr id="27" name="Google Shape;151;p21" descr="!!Основные возможности для бизнеса">
            <a:extLst>
              <a:ext uri="{FF2B5EF4-FFF2-40B4-BE49-F238E27FC236}">
                <a16:creationId xmlns:a16="http://schemas.microsoft.com/office/drawing/2014/main" id="{89A99AE3-F181-4B0F-AA4E-E4BDB65F4B47}"/>
              </a:ext>
            </a:extLst>
          </p:cNvPr>
          <p:cNvSpPr txBox="1"/>
          <p:nvPr/>
        </p:nvSpPr>
        <p:spPr>
          <a:xfrm>
            <a:off x="2687246" y="1321800"/>
            <a:ext cx="4654911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Заказчик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:</a:t>
            </a: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Строительная</a:t>
            </a: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 к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омпания, занимающаяся ремонтом и реконструкцией дорог.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4342C6-70E1-40EA-86F3-ADB042EDD79E}"/>
              </a:ext>
            </a:extLst>
          </p:cNvPr>
          <p:cNvSpPr txBox="1"/>
          <p:nvPr/>
        </p:nvSpPr>
        <p:spPr>
          <a:xfrm>
            <a:off x="2687246" y="3631238"/>
            <a:ext cx="45553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Р</a:t>
            </a:r>
            <a:r>
              <a:rPr kumimoji="0" lang="ru-RU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еализовано</a:t>
            </a: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anose="00000600000000000000" pitchFamily="2" charset="-52"/>
                <a:cs typeface="Arial"/>
                <a:sym typeface="Arial"/>
              </a:rPr>
              <a:t>1) обновление 1С:ЗУП до новой версии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anose="00000600000000000000" pitchFamily="2" charset="-52"/>
                <a:cs typeface="Arial"/>
                <a:sym typeface="Arial"/>
              </a:rPr>
              <a:t>2) мобильное приложение для ввода отработанных часов и их отправки в 1С:ЗУП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Medium" panose="00000600000000000000" pitchFamily="2" charset="-52"/>
                <a:cs typeface="Arial"/>
                <a:sym typeface="Arial"/>
              </a:rPr>
              <a:t>3) проведение начисления зарплат из управленческого учёта в 1С:ЗУП</a:t>
            </a:r>
          </a:p>
        </p:txBody>
      </p:sp>
      <p:sp>
        <p:nvSpPr>
          <p:cNvPr id="11" name="Google Shape;150;p21">
            <a:extLst>
              <a:ext uri="{FF2B5EF4-FFF2-40B4-BE49-F238E27FC236}">
                <a16:creationId xmlns:a16="http://schemas.microsoft.com/office/drawing/2014/main" id="{7161246A-864A-472A-B8E1-3F8437561536}"/>
              </a:ext>
            </a:extLst>
          </p:cNvPr>
          <p:cNvSpPr txBox="1"/>
          <p:nvPr/>
        </p:nvSpPr>
        <p:spPr>
          <a:xfrm>
            <a:off x="311700" y="618402"/>
            <a:ext cx="8501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Montserrat"/>
                <a:sym typeface="Montserrat"/>
              </a:rPr>
              <a:t>Примеры задач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19C50A-7CA3-42F1-ACA9-0F8433E95D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480"/>
            <a:ext cx="2934421" cy="390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94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A4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F9F58F44-980C-425B-A03A-09433F912A4F}"/>
              </a:ext>
            </a:extLst>
          </p:cNvPr>
          <p:cNvSpPr txBox="1"/>
          <p:nvPr/>
        </p:nvSpPr>
        <p:spPr>
          <a:xfrm>
            <a:off x="311700" y="3831707"/>
            <a:ext cx="580086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b="1" dirty="0">
                <a:solidFill>
                  <a:srgbClr val="FFFFFF"/>
                </a:solidFill>
                <a:latin typeface="Montserrat" panose="00000500000000000000" pitchFamily="2" charset="-52"/>
              </a:rPr>
              <a:t>Реализовано: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Визуализированы данные из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Excel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 в </a:t>
            </a:r>
            <a:r>
              <a:rPr kumimoji="0" lang="ru-RU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дашборде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. Выведена рентабельность клиентов в совокупности по трудозатратам сотрудников, детализирована рентабельность по конкретным видам задач, которые выполнял сотрудник.</a:t>
            </a:r>
          </a:p>
        </p:txBody>
      </p:sp>
      <p:sp>
        <p:nvSpPr>
          <p:cNvPr id="22" name="Google Shape;151;p21" descr="!!Основные возможности для бизнеса">
            <a:extLst>
              <a:ext uri="{FF2B5EF4-FFF2-40B4-BE49-F238E27FC236}">
                <a16:creationId xmlns:a16="http://schemas.microsoft.com/office/drawing/2014/main" id="{FE043628-0C83-430F-9386-1D94DB501958}"/>
              </a:ext>
            </a:extLst>
          </p:cNvPr>
          <p:cNvSpPr txBox="1"/>
          <p:nvPr/>
        </p:nvSpPr>
        <p:spPr>
          <a:xfrm>
            <a:off x="286232" y="1041618"/>
            <a:ext cx="6334825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A6DBF"/>
                    </a:gs>
                    <a:gs pos="100000">
                      <a:srgbClr val="7959BF"/>
                    </a:gs>
                  </a:gsLst>
                  <a:lin ang="10800000" scaled="1"/>
                </a:gra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Монитор рентабельности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995C9F-C7D2-4FE9-9B71-5E571CE11C11}"/>
              </a:ext>
            </a:extLst>
          </p:cNvPr>
          <p:cNvSpPr txBox="1"/>
          <p:nvPr/>
        </p:nvSpPr>
        <p:spPr>
          <a:xfrm>
            <a:off x="311700" y="2012756"/>
            <a:ext cx="311896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1" fontAlgn="auto" latinLnBrk="0" hangingPunct="1">
              <a:buSzTx/>
              <a:buNone/>
              <a:tabLst/>
              <a:defRPr sz="1200" b="1" u="sng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Задача: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Отслеживать показатели клиентов, выявляя неэффективные рабочие группы сотрудников для анализа причин низкой рентабельности клиентов, групп или менеджеров.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402A5C6-F666-451E-9182-5689AD00F2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42" y="1931542"/>
            <a:ext cx="3620715" cy="2025406"/>
          </a:xfrm>
          <a:prstGeom prst="rect">
            <a:avLst/>
          </a:prstGeom>
        </p:spPr>
      </p:pic>
      <p:pic>
        <p:nvPicPr>
          <p:cNvPr id="14" name="Google Shape;147;p21">
            <a:extLst>
              <a:ext uri="{FF2B5EF4-FFF2-40B4-BE49-F238E27FC236}">
                <a16:creationId xmlns:a16="http://schemas.microsoft.com/office/drawing/2014/main" id="{C02F4921-700D-4590-AA17-6FF2617815A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90175"/>
            <a:ext cx="476737" cy="4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48;p21">
            <a:extLst>
              <a:ext uri="{FF2B5EF4-FFF2-40B4-BE49-F238E27FC236}">
                <a16:creationId xmlns:a16="http://schemas.microsoft.com/office/drawing/2014/main" id="{B99FB923-AEDD-4239-AE6F-92720ECE3879}"/>
              </a:ext>
            </a:extLst>
          </p:cNvPr>
          <p:cNvSpPr txBox="1"/>
          <p:nvPr/>
        </p:nvSpPr>
        <p:spPr>
          <a:xfrm>
            <a:off x="740175" y="290175"/>
            <a:ext cx="193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Montserrat"/>
                <a:sym typeface="Montserrat"/>
              </a:rPr>
              <a:t>Октагон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405DD8-D9D5-4540-BB7A-AAA7E5DDD0A9}"/>
              </a:ext>
            </a:extLst>
          </p:cNvPr>
          <p:cNvSpPr txBox="1"/>
          <p:nvPr/>
        </p:nvSpPr>
        <p:spPr>
          <a:xfrm>
            <a:off x="311700" y="1473528"/>
            <a:ext cx="57202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Заказчик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: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Компания, занимающаяся аутсорсингом бухгалтерских услуг</a:t>
            </a:r>
          </a:p>
        </p:txBody>
      </p:sp>
      <p:sp>
        <p:nvSpPr>
          <p:cNvPr id="18" name="Google Shape;150;p21">
            <a:extLst>
              <a:ext uri="{FF2B5EF4-FFF2-40B4-BE49-F238E27FC236}">
                <a16:creationId xmlns:a16="http://schemas.microsoft.com/office/drawing/2014/main" id="{BE35FC7F-4DF8-4E8C-994E-0343111B2296}"/>
              </a:ext>
            </a:extLst>
          </p:cNvPr>
          <p:cNvSpPr txBox="1"/>
          <p:nvPr/>
        </p:nvSpPr>
        <p:spPr>
          <a:xfrm>
            <a:off x="286232" y="609165"/>
            <a:ext cx="8501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Montserrat"/>
                <a:sym typeface="Montserrat"/>
              </a:rPr>
              <a:t>Примеры задач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DFA460-FF71-4DDA-8F5C-B5E2AD92C4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37" y="1163265"/>
            <a:ext cx="3111761" cy="400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54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A4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51;p21" descr="!!Основные возможности для бизнеса">
            <a:extLst>
              <a:ext uri="{FF2B5EF4-FFF2-40B4-BE49-F238E27FC236}">
                <a16:creationId xmlns:a16="http://schemas.microsoft.com/office/drawing/2014/main" id="{489CEEAA-1DA9-49B3-8DA8-991E024F8D2D}"/>
              </a:ext>
            </a:extLst>
          </p:cNvPr>
          <p:cNvSpPr txBox="1"/>
          <p:nvPr/>
        </p:nvSpPr>
        <p:spPr>
          <a:xfrm>
            <a:off x="286232" y="1021684"/>
            <a:ext cx="673793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AF7DCD"/>
                    </a:gs>
                    <a:gs pos="100000">
                      <a:srgbClr val="6793B3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Карты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89F660-F9FD-46C7-A432-3724F667E5DC}"/>
              </a:ext>
            </a:extLst>
          </p:cNvPr>
          <p:cNvSpPr txBox="1"/>
          <p:nvPr/>
        </p:nvSpPr>
        <p:spPr>
          <a:xfrm>
            <a:off x="2090530" y="2159403"/>
            <a:ext cx="27756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SzTx/>
              <a:buNone/>
              <a:tabLst/>
              <a:defRPr kumimoji="0" sz="1300" b="1" kern="0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</a:defRPr>
            </a:lvl1pPr>
          </a:lstStyle>
          <a:p>
            <a:r>
              <a:rPr lang="ru-RU" sz="1400" dirty="0"/>
              <a:t>Задача:</a:t>
            </a:r>
          </a:p>
          <a:p>
            <a:r>
              <a:rPr lang="ru-RU" sz="1400" b="0" dirty="0"/>
              <a:t>Реализовать сервис, где арендатор и арендодатель смогут взаимодействовать и видеть актуальную информацию об НТО.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4560D82-9301-4F14-BEF6-DC56962840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0" r="1800"/>
          <a:stretch/>
        </p:blipFill>
        <p:spPr>
          <a:xfrm>
            <a:off x="4956675" y="2207617"/>
            <a:ext cx="3951669" cy="235217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10C2B4D-6E0F-4D91-BBA7-2ABFFA8B85B3}"/>
              </a:ext>
            </a:extLst>
          </p:cNvPr>
          <p:cNvSpPr txBox="1"/>
          <p:nvPr/>
        </p:nvSpPr>
        <p:spPr>
          <a:xfrm>
            <a:off x="2090530" y="3701153"/>
            <a:ext cx="28661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1" fontAlgn="auto" latinLnBrk="0" hangingPunct="1">
              <a:spcBef>
                <a:spcPts val="600"/>
              </a:spcBef>
              <a:buSzTx/>
              <a:buNone/>
              <a:tabLst/>
              <a:defRPr sz="1200" b="1" u="sng">
                <a:solidFill>
                  <a:schemeClr val="bg1"/>
                </a:solidFill>
                <a:latin typeface="Montserrat Medium" panose="00000600000000000000" pitchFamily="2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Реализовано: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На карте сервиса загружается вся актуальная информация об объектах.</a:t>
            </a:r>
          </a:p>
        </p:txBody>
      </p:sp>
      <p:pic>
        <p:nvPicPr>
          <p:cNvPr id="30" name="Google Shape;147;p21">
            <a:extLst>
              <a:ext uri="{FF2B5EF4-FFF2-40B4-BE49-F238E27FC236}">
                <a16:creationId xmlns:a16="http://schemas.microsoft.com/office/drawing/2014/main" id="{2AABFB29-ACBB-4787-98FD-E76CF55231F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90175"/>
            <a:ext cx="476737" cy="4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148;p21">
            <a:extLst>
              <a:ext uri="{FF2B5EF4-FFF2-40B4-BE49-F238E27FC236}">
                <a16:creationId xmlns:a16="http://schemas.microsoft.com/office/drawing/2014/main" id="{0D3C57D5-3A64-4C3A-AC42-5543C45B7BF1}"/>
              </a:ext>
            </a:extLst>
          </p:cNvPr>
          <p:cNvSpPr txBox="1"/>
          <p:nvPr/>
        </p:nvSpPr>
        <p:spPr>
          <a:xfrm>
            <a:off x="740175" y="290175"/>
            <a:ext cx="193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Montserrat"/>
                <a:sym typeface="Montserrat"/>
              </a:rPr>
              <a:t>Октагон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FF07DC-2E9C-4480-A2F9-73EDD3C31FE0}"/>
              </a:ext>
            </a:extLst>
          </p:cNvPr>
          <p:cNvSpPr txBox="1"/>
          <p:nvPr/>
        </p:nvSpPr>
        <p:spPr>
          <a:xfrm>
            <a:off x="286232" y="1486185"/>
            <a:ext cx="42693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Заказчик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: Администрация Иркутска</a:t>
            </a:r>
          </a:p>
        </p:txBody>
      </p:sp>
      <p:sp>
        <p:nvSpPr>
          <p:cNvPr id="19" name="Google Shape;150;p21">
            <a:extLst>
              <a:ext uri="{FF2B5EF4-FFF2-40B4-BE49-F238E27FC236}">
                <a16:creationId xmlns:a16="http://schemas.microsoft.com/office/drawing/2014/main" id="{224C4644-5E06-443E-981A-095A7CBC944E}"/>
              </a:ext>
            </a:extLst>
          </p:cNvPr>
          <p:cNvSpPr txBox="1"/>
          <p:nvPr/>
        </p:nvSpPr>
        <p:spPr>
          <a:xfrm>
            <a:off x="286232" y="611769"/>
            <a:ext cx="8501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Montserrat"/>
                <a:sym typeface="Montserrat"/>
              </a:rPr>
              <a:t>Примеры задач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E5503C-58D6-4BB7-B332-C61AD739A9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2501"/>
            <a:ext cx="2928879" cy="389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75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A4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A9F12F-70A5-465A-9F89-2F7A6A4F20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"/>
            <a:ext cx="9144000" cy="5142807"/>
          </a:xfrm>
          <a:prstGeom prst="rect">
            <a:avLst/>
          </a:prstGeom>
        </p:spPr>
      </p:pic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22032" y="1234337"/>
            <a:ext cx="5332745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600"/>
              </a:spcAft>
              <a:buNone/>
            </a:pPr>
            <a:r>
              <a:rPr lang="ru" sz="3200" b="1" dirty="0">
                <a:solidFill>
                  <a:schemeClr val="lt1"/>
                </a:solidFill>
                <a:latin typeface="Montserrat" panose="00000500000000000000" pitchFamily="2" charset="-52"/>
                <a:ea typeface="Verdana" panose="020B0604030504040204" pitchFamily="34" charset="0"/>
                <a:cs typeface="Montserrat"/>
                <a:sym typeface="Montserrat"/>
              </a:rPr>
              <a:t>О группе компаний </a:t>
            </a:r>
            <a:br>
              <a:rPr lang="ru" sz="3200" b="1" dirty="0">
                <a:solidFill>
                  <a:schemeClr val="lt1"/>
                </a:solidFill>
                <a:latin typeface="Montserrat" panose="00000500000000000000" pitchFamily="2" charset="-52"/>
                <a:ea typeface="Verdana" panose="020B0604030504040204" pitchFamily="34" charset="0"/>
                <a:cs typeface="Montserrat"/>
                <a:sym typeface="Montserrat"/>
              </a:rPr>
            </a:br>
            <a:r>
              <a:rPr lang="ru" sz="3200" b="1" dirty="0">
                <a:solidFill>
                  <a:schemeClr val="lt1"/>
                </a:solidFill>
                <a:latin typeface="Montserrat" panose="00000500000000000000" pitchFamily="2" charset="-52"/>
                <a:ea typeface="Verdana" panose="020B0604030504040204" pitchFamily="34" charset="0"/>
                <a:cs typeface="Montserrat"/>
                <a:sym typeface="Montserrat"/>
              </a:rPr>
              <a:t>«Форус»</a:t>
            </a:r>
            <a:endParaRPr sz="3200" b="1" dirty="0">
              <a:solidFill>
                <a:schemeClr val="lt1"/>
              </a:solidFill>
              <a:latin typeface="Montserrat" panose="00000500000000000000" pitchFamily="2" charset="-52"/>
              <a:ea typeface="Verdana" panose="020B0604030504040204" pitchFamily="34" charset="0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237072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A4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1893CEBB-48AD-480F-8DB2-7E2A492D3A76}"/>
              </a:ext>
            </a:extLst>
          </p:cNvPr>
          <p:cNvGrpSpPr/>
          <p:nvPr/>
        </p:nvGrpSpPr>
        <p:grpSpPr>
          <a:xfrm>
            <a:off x="5310872" y="1825031"/>
            <a:ext cx="3979264" cy="952707"/>
            <a:chOff x="5451450" y="1619043"/>
            <a:chExt cx="3979264" cy="95270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1A5B065-4EC9-4FD1-87A9-DBDCA538C55C}"/>
                </a:ext>
              </a:extLst>
            </p:cNvPr>
            <p:cNvSpPr txBox="1"/>
            <p:nvPr/>
          </p:nvSpPr>
          <p:spPr>
            <a:xfrm>
              <a:off x="6199492" y="1985914"/>
              <a:ext cx="32312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rgbClr val="FFFFFF"/>
                  </a:solidFill>
                  <a:latin typeface="Montserrat" panose="00000500000000000000" pitchFamily="2" charset="-52"/>
                  <a:ea typeface="Verdana" panose="020B0604030504040204" pitchFamily="34" charset="0"/>
                </a:rPr>
                <a:t>Мониторинг активности студентов на платформе</a:t>
              </a:r>
              <a:endParaRPr lang="ru-RU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8BFE75-484A-4173-A3B0-5362C3AB06A2}"/>
                </a:ext>
              </a:extLst>
            </p:cNvPr>
            <p:cNvSpPr txBox="1"/>
            <p:nvPr/>
          </p:nvSpPr>
          <p:spPr>
            <a:xfrm>
              <a:off x="6199492" y="1619043"/>
              <a:ext cx="7322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gradFill flip="none" rotWithShape="1">
                    <a:gsLst>
                      <a:gs pos="100000">
                        <a:srgbClr val="64BBE6"/>
                      </a:gs>
                      <a:gs pos="0">
                        <a:srgbClr val="31A1DF"/>
                      </a:gs>
                    </a:gsLst>
                    <a:lin ang="13500000" scaled="1"/>
                    <a:tileRect/>
                  </a:gradFill>
                  <a:latin typeface="Montserrat" panose="00000500000000000000" pitchFamily="2" charset="-52"/>
                  <a:ea typeface="Verdana" panose="020B0604030504040204" pitchFamily="34" charset="0"/>
                </a:rPr>
                <a:t>02</a:t>
              </a:r>
              <a:endParaRPr lang="ru-RU" sz="2400" b="1" dirty="0">
                <a:gradFill flip="none" rotWithShape="1">
                  <a:gsLst>
                    <a:gs pos="100000">
                      <a:srgbClr val="64BBE6"/>
                    </a:gs>
                    <a:gs pos="0">
                      <a:srgbClr val="31A1DF"/>
                    </a:gs>
                  </a:gsLst>
                  <a:lin ang="13500000" scaled="1"/>
                  <a:tileRect/>
                </a:gradFill>
              </a:endParaRPr>
            </a:p>
          </p:txBody>
        </p: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57DA116D-EED9-4831-92D5-63F3D4E607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51450" y="2571750"/>
              <a:ext cx="3129654" cy="0"/>
            </a:xfrm>
            <a:prstGeom prst="line">
              <a:avLst/>
            </a:prstGeom>
            <a:ln>
              <a:solidFill>
                <a:srgbClr val="1B78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7" name="Google Shape;147;p21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290175"/>
            <a:ext cx="476737" cy="4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1"/>
          <p:cNvSpPr txBox="1"/>
          <p:nvPr/>
        </p:nvSpPr>
        <p:spPr>
          <a:xfrm>
            <a:off x="740175" y="290175"/>
            <a:ext cx="193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Октагон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150;p21" descr="!!Основные возможности для бизнеса">
            <a:extLst>
              <a:ext uri="{FF2B5EF4-FFF2-40B4-BE49-F238E27FC236}">
                <a16:creationId xmlns:a16="http://schemas.microsoft.com/office/drawing/2014/main" id="{4056575B-9D89-4AE9-86A7-8A23CD8DCB86}"/>
              </a:ext>
            </a:extLst>
          </p:cNvPr>
          <p:cNvSpPr txBox="1"/>
          <p:nvPr/>
        </p:nvSpPr>
        <p:spPr>
          <a:xfrm>
            <a:off x="284229" y="610181"/>
            <a:ext cx="85017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</a:t>
            </a:r>
            <a:r>
              <a:rPr kumimoji="0" lang="ru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озможности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для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77000">
                      <a:srgbClr val="819EE2"/>
                    </a:gs>
                    <a:gs pos="100000">
                      <a:srgbClr val="1D86AE"/>
                    </a:gs>
                    <a:gs pos="1000">
                      <a:srgbClr val="60E5FC"/>
                    </a:gs>
                  </a:gsLst>
                  <a:lin ang="0" scaled="1"/>
                </a:gra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учебных заведений</a:t>
            </a: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C567418-D58F-4680-8A83-BA81EF73EF37}"/>
              </a:ext>
            </a:extLst>
          </p:cNvPr>
          <p:cNvGrpSpPr/>
          <p:nvPr/>
        </p:nvGrpSpPr>
        <p:grpSpPr>
          <a:xfrm>
            <a:off x="438694" y="1843105"/>
            <a:ext cx="3100451" cy="900437"/>
            <a:chOff x="579272" y="1637117"/>
            <a:chExt cx="3100451" cy="90043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683222-A4BB-4797-BA01-CEEEF0FD56E9}"/>
                </a:ext>
              </a:extLst>
            </p:cNvPr>
            <p:cNvSpPr txBox="1"/>
            <p:nvPr/>
          </p:nvSpPr>
          <p:spPr>
            <a:xfrm>
              <a:off x="579272" y="1985914"/>
              <a:ext cx="29538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rgbClr val="FFFFFF"/>
                  </a:solidFill>
                  <a:latin typeface="Montserrat" panose="00000500000000000000" pitchFamily="2" charset="-52"/>
                  <a:ea typeface="Verdana" panose="020B0604030504040204" pitchFamily="34" charset="0"/>
                </a:rPr>
                <a:t>Отработанная механика прохождения практики </a:t>
              </a:r>
              <a:endParaRPr lang="ru-RU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9D070C6-7A1D-4943-9FA0-04A40A549EB1}"/>
                </a:ext>
              </a:extLst>
            </p:cNvPr>
            <p:cNvSpPr txBox="1"/>
            <p:nvPr/>
          </p:nvSpPr>
          <p:spPr>
            <a:xfrm>
              <a:off x="579272" y="1637117"/>
              <a:ext cx="7322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gradFill flip="none" rotWithShape="1">
                    <a:gsLst>
                      <a:gs pos="100000">
                        <a:srgbClr val="30AEE1"/>
                      </a:gs>
                      <a:gs pos="0">
                        <a:srgbClr val="75CCEB"/>
                      </a:gs>
                    </a:gsLst>
                    <a:lin ang="2700000" scaled="1"/>
                    <a:tileRect/>
                  </a:gradFill>
                  <a:latin typeface="Montserrat" panose="00000500000000000000" pitchFamily="2" charset="-52"/>
                  <a:ea typeface="Verdana" panose="020B0604030504040204" pitchFamily="34" charset="0"/>
                </a:rPr>
                <a:t>01</a:t>
              </a:r>
              <a:endParaRPr lang="ru-RU" sz="2400" b="1" dirty="0">
                <a:gradFill flip="none" rotWithShape="1">
                  <a:gsLst>
                    <a:gs pos="100000">
                      <a:srgbClr val="30AEE1"/>
                    </a:gs>
                    <a:gs pos="0">
                      <a:srgbClr val="75CCEB"/>
                    </a:gs>
                  </a:gsLst>
                  <a:lin ang="2700000" scaled="1"/>
                  <a:tileRect/>
                </a:gradFill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39F513A5-C613-4B6A-8340-B2C6E7D3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7363" y="2521496"/>
              <a:ext cx="3032360" cy="16058"/>
            </a:xfrm>
            <a:prstGeom prst="line">
              <a:avLst/>
            </a:prstGeom>
            <a:ln>
              <a:solidFill>
                <a:srgbClr val="2392B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ECB3B345-7C75-46B2-B6B7-42F834645CDC}"/>
              </a:ext>
            </a:extLst>
          </p:cNvPr>
          <p:cNvGrpSpPr/>
          <p:nvPr/>
        </p:nvGrpSpPr>
        <p:grpSpPr>
          <a:xfrm>
            <a:off x="5389654" y="3003408"/>
            <a:ext cx="3474192" cy="1093138"/>
            <a:chOff x="5530232" y="2797420"/>
            <a:chExt cx="3474192" cy="109313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0A80500-96CA-4669-B3FF-56C9AF4AC008}"/>
                </a:ext>
              </a:extLst>
            </p:cNvPr>
            <p:cNvSpPr txBox="1"/>
            <p:nvPr/>
          </p:nvSpPr>
          <p:spPr>
            <a:xfrm>
              <a:off x="6199492" y="3151894"/>
              <a:ext cx="280493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rgbClr val="FFFFFF"/>
                  </a:solidFill>
                  <a:latin typeface="Montserrat" panose="00000500000000000000" pitchFamily="2" charset="-52"/>
                  <a:ea typeface="Verdana" panose="020B0604030504040204" pitchFamily="34" charset="0"/>
                </a:rPr>
                <a:t>Размещение и решение собственных производственных задач</a:t>
              </a:r>
              <a:endParaRPr lang="ru-RU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800F717-1696-49D5-BD11-55071714D2D1}"/>
                </a:ext>
              </a:extLst>
            </p:cNvPr>
            <p:cNvSpPr txBox="1"/>
            <p:nvPr/>
          </p:nvSpPr>
          <p:spPr>
            <a:xfrm>
              <a:off x="6199492" y="2797420"/>
              <a:ext cx="7322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gradFill flip="none" rotWithShape="1">
                    <a:gsLst>
                      <a:gs pos="100000">
                        <a:srgbClr val="3FA3E1"/>
                      </a:gs>
                      <a:gs pos="0">
                        <a:srgbClr val="2A77AC"/>
                      </a:gs>
                    </a:gsLst>
                    <a:lin ang="13500000" scaled="1"/>
                    <a:tileRect/>
                  </a:gradFill>
                  <a:latin typeface="Montserrat" panose="00000500000000000000" pitchFamily="2" charset="-52"/>
                  <a:ea typeface="Verdana" panose="020B0604030504040204" pitchFamily="34" charset="0"/>
                </a:rPr>
                <a:t>03</a:t>
              </a:r>
              <a:endParaRPr lang="ru-RU" sz="2400" b="1" dirty="0">
                <a:gradFill flip="none" rotWithShape="1">
                  <a:gsLst>
                    <a:gs pos="100000">
                      <a:srgbClr val="3FA3E1"/>
                    </a:gs>
                    <a:gs pos="0">
                      <a:srgbClr val="2A77AC"/>
                    </a:gs>
                  </a:gsLst>
                  <a:lin ang="13500000" scaled="1"/>
                  <a:tileRect/>
                </a:gradFill>
              </a:endParaRPr>
            </a:p>
          </p:txBody>
        </p: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3ED185E0-C7C2-421B-9DBD-90E1E54E67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0232" y="3890558"/>
              <a:ext cx="3129654" cy="0"/>
            </a:xfrm>
            <a:prstGeom prst="line">
              <a:avLst/>
            </a:prstGeom>
            <a:ln>
              <a:solidFill>
                <a:srgbClr val="1C57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022E910A-F160-47DE-85BB-0D1E6AD05AED}"/>
              </a:ext>
            </a:extLst>
          </p:cNvPr>
          <p:cNvGrpSpPr/>
          <p:nvPr/>
        </p:nvGrpSpPr>
        <p:grpSpPr>
          <a:xfrm>
            <a:off x="416186" y="2803654"/>
            <a:ext cx="3122959" cy="1310593"/>
            <a:chOff x="556763" y="2488891"/>
            <a:chExt cx="3122959" cy="131059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58C42AF-5C9E-4E0A-9B9F-C5E02FF7D253}"/>
                </a:ext>
              </a:extLst>
            </p:cNvPr>
            <p:cNvSpPr txBox="1"/>
            <p:nvPr/>
          </p:nvSpPr>
          <p:spPr>
            <a:xfrm>
              <a:off x="579271" y="2845377"/>
              <a:ext cx="252230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Montserrat" panose="00000500000000000000" pitchFamily="2" charset="-52"/>
                  <a:ea typeface="Verdana" panose="020B0604030504040204" pitchFamily="34" charset="0"/>
                </a:rPr>
                <a:t>Повышение востребованности выпускников среди работодателей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FA24828-8A78-41A5-9DED-C95C1DC6AF30}"/>
                </a:ext>
              </a:extLst>
            </p:cNvPr>
            <p:cNvSpPr txBox="1"/>
            <p:nvPr/>
          </p:nvSpPr>
          <p:spPr>
            <a:xfrm>
              <a:off x="556763" y="2488891"/>
              <a:ext cx="7322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gradFill flip="none" rotWithShape="1">
                    <a:gsLst>
                      <a:gs pos="100000">
                        <a:srgbClr val="3684C4"/>
                      </a:gs>
                      <a:gs pos="0">
                        <a:srgbClr val="3579B1"/>
                      </a:gs>
                    </a:gsLst>
                    <a:lin ang="2700000" scaled="1"/>
                    <a:tileRect/>
                  </a:gradFill>
                  <a:latin typeface="Montserrat" panose="00000500000000000000" pitchFamily="2" charset="-52"/>
                  <a:ea typeface="Verdana" panose="020B0604030504040204" pitchFamily="34" charset="0"/>
                </a:rPr>
                <a:t>04</a:t>
              </a:r>
              <a:endParaRPr lang="ru-RU" sz="2400" b="1" dirty="0">
                <a:gradFill flip="none" rotWithShape="1">
                  <a:gsLst>
                    <a:gs pos="100000">
                      <a:srgbClr val="3684C4"/>
                    </a:gs>
                    <a:gs pos="0">
                      <a:srgbClr val="3579B1"/>
                    </a:gs>
                  </a:gsLst>
                  <a:lin ang="2700000" scaled="1"/>
                  <a:tileRect/>
                </a:gradFill>
              </a:endParaRPr>
            </a:p>
          </p:txBody>
        </p: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6187EC3E-EB49-47F3-A333-E04E0A7CF1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363" y="3799484"/>
              <a:ext cx="3032359" cy="0"/>
            </a:xfrm>
            <a:prstGeom prst="line">
              <a:avLst/>
            </a:prstGeom>
            <a:ln>
              <a:solidFill>
                <a:srgbClr val="2043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4EFD43-8511-43E4-9B77-30F190192D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0865" y="1593550"/>
            <a:ext cx="3187272" cy="314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1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A4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F1FAFB8-92C4-4324-89F0-3B6938BDD737}"/>
              </a:ext>
            </a:extLst>
          </p:cNvPr>
          <p:cNvGrpSpPr/>
          <p:nvPr/>
        </p:nvGrpSpPr>
        <p:grpSpPr>
          <a:xfrm>
            <a:off x="826197" y="2745248"/>
            <a:ext cx="3616587" cy="523220"/>
            <a:chOff x="861120" y="2851931"/>
            <a:chExt cx="3616587" cy="523220"/>
          </a:xfrm>
        </p:grpSpPr>
        <p:sp>
          <p:nvSpPr>
            <p:cNvPr id="28" name="Стрелка: пятиугольник 27">
              <a:extLst>
                <a:ext uri="{FF2B5EF4-FFF2-40B4-BE49-F238E27FC236}">
                  <a16:creationId xmlns:a16="http://schemas.microsoft.com/office/drawing/2014/main" id="{7D34D923-6D43-49E1-A156-D6C2FAFF0618}"/>
                </a:ext>
              </a:extLst>
            </p:cNvPr>
            <p:cNvSpPr/>
            <p:nvPr/>
          </p:nvSpPr>
          <p:spPr>
            <a:xfrm rot="10800000">
              <a:off x="861120" y="2883179"/>
              <a:ext cx="3616587" cy="472079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0">
                  <a:srgbClr val="DA0A3A"/>
                </a:gs>
                <a:gs pos="100000">
                  <a:srgbClr val="1D1A4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4DF3475-1CBB-4ABE-AF20-0271C0EA701B}"/>
                </a:ext>
              </a:extLst>
            </p:cNvPr>
            <p:cNvSpPr txBox="1"/>
            <p:nvPr/>
          </p:nvSpPr>
          <p:spPr>
            <a:xfrm>
              <a:off x="1662214" y="2851931"/>
              <a:ext cx="22843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cs typeface="Arial"/>
                  <a:sym typeface="Arial"/>
                </a:rPr>
                <a:t>Решить задачу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cs typeface="Arial"/>
                  <a:sym typeface="Arial"/>
                </a:rPr>
                <a:t>от бизнеса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837FCD4-B18D-48F7-AFBD-79C7B2B4B919}"/>
              </a:ext>
            </a:extLst>
          </p:cNvPr>
          <p:cNvGrpSpPr/>
          <p:nvPr/>
        </p:nvGrpSpPr>
        <p:grpSpPr>
          <a:xfrm>
            <a:off x="4702847" y="2408568"/>
            <a:ext cx="3833653" cy="523220"/>
            <a:chOff x="4610244" y="2567535"/>
            <a:chExt cx="3833653" cy="523220"/>
          </a:xfrm>
        </p:grpSpPr>
        <p:sp>
          <p:nvSpPr>
            <p:cNvPr id="12" name="Стрелка: пятиугольник 11">
              <a:extLst>
                <a:ext uri="{FF2B5EF4-FFF2-40B4-BE49-F238E27FC236}">
                  <a16:creationId xmlns:a16="http://schemas.microsoft.com/office/drawing/2014/main" id="{264D7C58-6CB3-4AA3-8A47-AA8AFF94C9BB}"/>
                </a:ext>
              </a:extLst>
            </p:cNvPr>
            <p:cNvSpPr/>
            <p:nvPr/>
          </p:nvSpPr>
          <p:spPr>
            <a:xfrm>
              <a:off x="4610244" y="2581534"/>
              <a:ext cx="3833653" cy="473535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0">
                  <a:srgbClr val="992B09"/>
                </a:gs>
                <a:gs pos="100000">
                  <a:srgbClr val="1D1A4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C810B33-2F0B-4EBE-8732-237E71860CA0}"/>
                </a:ext>
              </a:extLst>
            </p:cNvPr>
            <p:cNvSpPr txBox="1"/>
            <p:nvPr/>
          </p:nvSpPr>
          <p:spPr>
            <a:xfrm>
              <a:off x="5906021" y="2567535"/>
              <a:ext cx="21428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cs typeface="Arial"/>
                  <a:sym typeface="Arial"/>
                </a:rPr>
                <a:t>Реализовать свой проект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D45CF6C-C079-4AE5-A88B-E7738BB1166E}"/>
              </a:ext>
            </a:extLst>
          </p:cNvPr>
          <p:cNvGrpSpPr/>
          <p:nvPr/>
        </p:nvGrpSpPr>
        <p:grpSpPr>
          <a:xfrm>
            <a:off x="5014727" y="3031769"/>
            <a:ext cx="3616587" cy="523220"/>
            <a:chOff x="838227" y="2173080"/>
            <a:chExt cx="3616587" cy="523220"/>
          </a:xfrm>
        </p:grpSpPr>
        <p:sp>
          <p:nvSpPr>
            <p:cNvPr id="13" name="Стрелка: пятиугольник 12">
              <a:extLst>
                <a:ext uri="{FF2B5EF4-FFF2-40B4-BE49-F238E27FC236}">
                  <a16:creationId xmlns:a16="http://schemas.microsoft.com/office/drawing/2014/main" id="{11CE052B-FAC2-4FD7-A218-1238223A3103}"/>
                </a:ext>
              </a:extLst>
            </p:cNvPr>
            <p:cNvSpPr/>
            <p:nvPr/>
          </p:nvSpPr>
          <p:spPr>
            <a:xfrm rot="10800000">
              <a:off x="838227" y="2199136"/>
              <a:ext cx="3616587" cy="497164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100000">
                  <a:srgbClr val="E18F32"/>
                </a:gs>
                <a:gs pos="0">
                  <a:srgbClr val="1D1A4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515ABE2-D9E3-4AB4-8DA8-1B0455EB4506}"/>
                </a:ext>
              </a:extLst>
            </p:cNvPr>
            <p:cNvSpPr txBox="1"/>
            <p:nvPr/>
          </p:nvSpPr>
          <p:spPr>
            <a:xfrm>
              <a:off x="1524214" y="2173080"/>
              <a:ext cx="2024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cs typeface="Arial"/>
                  <a:sym typeface="Arial"/>
                </a:rPr>
                <a:t>Получить опыт работы в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cs typeface="Arial"/>
                  <a:sym typeface="Arial"/>
                </a:rPr>
                <a:t>IT</a:t>
              </a: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31E8844-62C7-4A7F-8D69-D99C9E3275E2}"/>
              </a:ext>
            </a:extLst>
          </p:cNvPr>
          <p:cNvGrpSpPr/>
          <p:nvPr/>
        </p:nvGrpSpPr>
        <p:grpSpPr>
          <a:xfrm>
            <a:off x="4882039" y="1783839"/>
            <a:ext cx="3767962" cy="473535"/>
            <a:chOff x="4827310" y="1920201"/>
            <a:chExt cx="3767962" cy="473535"/>
          </a:xfrm>
        </p:grpSpPr>
        <p:sp>
          <p:nvSpPr>
            <p:cNvPr id="24" name="Стрелка: пятиугольник 23">
              <a:extLst>
                <a:ext uri="{FF2B5EF4-FFF2-40B4-BE49-F238E27FC236}">
                  <a16:creationId xmlns:a16="http://schemas.microsoft.com/office/drawing/2014/main" id="{F6795CBA-DD6F-42DF-B756-C94D1A0F49F8}"/>
                </a:ext>
              </a:extLst>
            </p:cNvPr>
            <p:cNvSpPr/>
            <p:nvPr/>
          </p:nvSpPr>
          <p:spPr>
            <a:xfrm>
              <a:off x="4827310" y="1920201"/>
              <a:ext cx="3616587" cy="473535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0">
                  <a:srgbClr val="CD1E5B"/>
                </a:gs>
                <a:gs pos="100000">
                  <a:srgbClr val="1D1A4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B901701-284B-4A07-9DB6-C9C28D29D752}"/>
                </a:ext>
              </a:extLst>
            </p:cNvPr>
            <p:cNvSpPr txBox="1"/>
            <p:nvPr/>
          </p:nvSpPr>
          <p:spPr>
            <a:xfrm>
              <a:off x="5983380" y="1999412"/>
              <a:ext cx="26118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cs typeface="Arial"/>
                  <a:sym typeface="Arial"/>
                </a:rPr>
                <a:t>Получить компетенции</a:t>
              </a: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62662D3-2203-46B9-A5E9-D6A9344EAE25}"/>
              </a:ext>
            </a:extLst>
          </p:cNvPr>
          <p:cNvGrpSpPr/>
          <p:nvPr/>
        </p:nvGrpSpPr>
        <p:grpSpPr>
          <a:xfrm>
            <a:off x="951345" y="1536947"/>
            <a:ext cx="3616587" cy="472078"/>
            <a:chOff x="951345" y="1536947"/>
            <a:chExt cx="3616587" cy="472078"/>
          </a:xfrm>
        </p:grpSpPr>
        <p:sp>
          <p:nvSpPr>
            <p:cNvPr id="23" name="Стрелка: пятиугольник 22">
              <a:extLst>
                <a:ext uri="{FF2B5EF4-FFF2-40B4-BE49-F238E27FC236}">
                  <a16:creationId xmlns:a16="http://schemas.microsoft.com/office/drawing/2014/main" id="{5CEF6132-B511-461F-8D65-0D33FEDF5927}"/>
                </a:ext>
              </a:extLst>
            </p:cNvPr>
            <p:cNvSpPr/>
            <p:nvPr/>
          </p:nvSpPr>
          <p:spPr>
            <a:xfrm rot="10800000">
              <a:off x="951345" y="1536947"/>
              <a:ext cx="3616587" cy="472078"/>
            </a:xfrm>
            <a:prstGeom prst="homePlate">
              <a:avLst>
                <a:gd name="adj" fmla="val 0"/>
              </a:avLst>
            </a:prstGeom>
            <a:gradFill flip="none" rotWithShape="1">
              <a:gsLst>
                <a:gs pos="0">
                  <a:srgbClr val="7CFAFD"/>
                </a:gs>
                <a:gs pos="100000">
                  <a:srgbClr val="1D1A4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B6A63FE-81D5-4570-8B07-E3C2719DE50C}"/>
                </a:ext>
              </a:extLst>
            </p:cNvPr>
            <p:cNvSpPr txBox="1"/>
            <p:nvPr/>
          </p:nvSpPr>
          <p:spPr>
            <a:xfrm>
              <a:off x="1627292" y="1618925"/>
              <a:ext cx="22843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cs typeface="Arial"/>
                  <a:sym typeface="Arial"/>
                </a:rPr>
                <a:t>Защитить ВКР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30A089E-E9B3-4F5E-A62C-FBD5D95E3B53}"/>
              </a:ext>
            </a:extLst>
          </p:cNvPr>
          <p:cNvGrpSpPr/>
          <p:nvPr/>
        </p:nvGrpSpPr>
        <p:grpSpPr>
          <a:xfrm>
            <a:off x="491052" y="2161288"/>
            <a:ext cx="3616587" cy="472079"/>
            <a:chOff x="4889384" y="1365437"/>
            <a:chExt cx="3616587" cy="472079"/>
          </a:xfrm>
        </p:grpSpPr>
        <p:sp>
          <p:nvSpPr>
            <p:cNvPr id="8" name="Стрелка: пятиугольник 7">
              <a:extLst>
                <a:ext uri="{FF2B5EF4-FFF2-40B4-BE49-F238E27FC236}">
                  <a16:creationId xmlns:a16="http://schemas.microsoft.com/office/drawing/2014/main" id="{C3F60D80-6684-492A-83BA-E28A6544792C}"/>
                </a:ext>
              </a:extLst>
            </p:cNvPr>
            <p:cNvSpPr/>
            <p:nvPr/>
          </p:nvSpPr>
          <p:spPr>
            <a:xfrm>
              <a:off x="4889384" y="1365437"/>
              <a:ext cx="3616587" cy="472079"/>
            </a:xfrm>
            <a:prstGeom prst="homePlate">
              <a:avLst>
                <a:gd name="adj" fmla="val 3681"/>
              </a:avLst>
            </a:prstGeom>
            <a:gradFill flip="none" rotWithShape="1">
              <a:gsLst>
                <a:gs pos="100000">
                  <a:srgbClr val="FCB640"/>
                </a:gs>
                <a:gs pos="0">
                  <a:srgbClr val="1D1A4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4D31408-EB9D-4D97-8400-3ABB255E9324}"/>
                </a:ext>
              </a:extLst>
            </p:cNvPr>
            <p:cNvSpPr txBox="1"/>
            <p:nvPr/>
          </p:nvSpPr>
          <p:spPr>
            <a:xfrm>
              <a:off x="5614236" y="1441767"/>
              <a:ext cx="22843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cs typeface="Arial"/>
                  <a:sym typeface="Arial"/>
                </a:rPr>
                <a:t>Закрыть практику</a:t>
              </a:r>
            </a:p>
          </p:txBody>
        </p:sp>
      </p:grpSp>
      <p:pic>
        <p:nvPicPr>
          <p:cNvPr id="147" name="Google Shape;14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90175"/>
            <a:ext cx="476737" cy="4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1"/>
          <p:cNvSpPr txBox="1"/>
          <p:nvPr/>
        </p:nvSpPr>
        <p:spPr>
          <a:xfrm>
            <a:off x="740175" y="290175"/>
            <a:ext cx="193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Октагон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150;p21" descr="!!Основные возможности для бизнеса">
            <a:extLst>
              <a:ext uri="{FF2B5EF4-FFF2-40B4-BE49-F238E27FC236}">
                <a16:creationId xmlns:a16="http://schemas.microsoft.com/office/drawing/2014/main" id="{F549D5E2-05C4-4ADF-9D50-55A6E2E73904}"/>
              </a:ext>
            </a:extLst>
          </p:cNvPr>
          <p:cNvSpPr txBox="1"/>
          <p:nvPr/>
        </p:nvSpPr>
        <p:spPr>
          <a:xfrm>
            <a:off x="284229" y="610181"/>
            <a:ext cx="85017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</a:t>
            </a:r>
            <a:r>
              <a:rPr kumimoji="0" lang="ru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озможности для </a:t>
            </a:r>
            <a:r>
              <a:rPr kumimoji="0" lang="ru" sz="2400" b="1" i="0" u="none" strike="noStrike" kern="0" cap="none" spc="0" normalizeH="0" baseline="0" noProof="0" dirty="0">
                <a:ln>
                  <a:noFill/>
                </a:ln>
                <a:gradFill flip="none" rotWithShape="1">
                  <a:gsLst>
                    <a:gs pos="77000">
                      <a:srgbClr val="819EE2"/>
                    </a:gs>
                    <a:gs pos="100000">
                      <a:srgbClr val="A64EC5"/>
                    </a:gs>
                    <a:gs pos="1000">
                      <a:srgbClr val="60E5FC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студентов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77000">
                    <a:srgbClr val="819EE2"/>
                  </a:gs>
                  <a:gs pos="100000">
                    <a:srgbClr val="A64EC5"/>
                  </a:gs>
                  <a:gs pos="1000">
                    <a:srgbClr val="60E5FC"/>
                  </a:gs>
                </a:gsLst>
                <a:lin ang="0" scaled="1"/>
                <a:tileRect/>
              </a:gra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A689A2B-26A8-4B7F-B1FA-2F57DC2E8C97}"/>
              </a:ext>
            </a:extLst>
          </p:cNvPr>
          <p:cNvSpPr/>
          <p:nvPr/>
        </p:nvSpPr>
        <p:spPr>
          <a:xfrm>
            <a:off x="2741352" y="4292674"/>
            <a:ext cx="497542" cy="240645"/>
          </a:xfrm>
          <a:prstGeom prst="rect">
            <a:avLst/>
          </a:prstGeom>
          <a:solidFill>
            <a:srgbClr val="1D1A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Трехмерная модель 3" descr="Воздушный шар">
                <a:extLst>
                  <a:ext uri="{FF2B5EF4-FFF2-40B4-BE49-F238E27FC236}">
                    <a16:creationId xmlns:a16="http://schemas.microsoft.com/office/drawing/2014/main" id="{E90D969A-07D2-42A5-B9A8-31682E12737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87323855"/>
                  </p:ext>
                </p:extLst>
              </p:nvPr>
            </p:nvGraphicFramePr>
            <p:xfrm>
              <a:off x="3238894" y="1225702"/>
              <a:ext cx="2664476" cy="382542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664476" cy="3825428"/>
                    </a:xfrm>
                    <a:prstGeom prst="rect">
                      <a:avLst/>
                    </a:prstGeom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m3d:spPr>
                  <am3d:camera>
                    <am3d:pos x="0" y="0" z="673506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96236" d="1000000"/>
                    <am3d:preTrans dx="51777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670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Трехмерная модель 3" descr="Воздушный шар">
                <a:extLst>
                  <a:ext uri="{FF2B5EF4-FFF2-40B4-BE49-F238E27FC236}">
                    <a16:creationId xmlns:a16="http://schemas.microsoft.com/office/drawing/2014/main" id="{E90D969A-07D2-42A5-B9A8-31682E1273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38894" y="1225702"/>
                <a:ext cx="2664476" cy="382542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Трехмерная модель 10" descr="Облако">
                <a:extLst>
                  <a:ext uri="{FF2B5EF4-FFF2-40B4-BE49-F238E27FC236}">
                    <a16:creationId xmlns:a16="http://schemas.microsoft.com/office/drawing/2014/main" id="{089E3228-A321-4BE4-8FBF-02A979167D5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96931767"/>
                  </p:ext>
                </p:extLst>
              </p:nvPr>
            </p:nvGraphicFramePr>
            <p:xfrm>
              <a:off x="-262092" y="1585290"/>
              <a:ext cx="1528399" cy="958809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528399" cy="958809"/>
                    </a:xfrm>
                    <a:prstGeom prst="rect">
                      <a:avLst/>
                    </a:prstGeom>
                  </am3d:spPr>
                  <am3d:camera>
                    <am3d:pos x="0" y="0" z="6224023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22867" d="1000000"/>
                    <am3d:preTrans dx="290649" dy="-11077296" dz="-12052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0030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Трехмерная модель 10" descr="Облако">
                <a:extLst>
                  <a:ext uri="{FF2B5EF4-FFF2-40B4-BE49-F238E27FC236}">
                    <a16:creationId xmlns:a16="http://schemas.microsoft.com/office/drawing/2014/main" id="{089E3228-A321-4BE4-8FBF-02A979167D5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62092" y="1585290"/>
                <a:ext cx="1528399" cy="9588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Трехмерная модель 13" descr="Облако">
                <a:extLst>
                  <a:ext uri="{FF2B5EF4-FFF2-40B4-BE49-F238E27FC236}">
                    <a16:creationId xmlns:a16="http://schemas.microsoft.com/office/drawing/2014/main" id="{A0D58958-4D6A-4A04-9F0D-02DDF4D6E5B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3691906"/>
                  </p:ext>
                </p:extLst>
              </p:nvPr>
            </p:nvGraphicFramePr>
            <p:xfrm>
              <a:off x="7846455" y="1985306"/>
              <a:ext cx="1790471" cy="1142007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790471" cy="1142007"/>
                    </a:xfrm>
                    <a:prstGeom prst="rect">
                      <a:avLst/>
                    </a:prstGeom>
                  </am3d:spPr>
                  <am3d:camera>
                    <am3d:pos x="0" y="0" z="6593000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072774" d="1000000"/>
                    <am3d:preTrans dx="983301" dy="-9956585" dz="-60118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43808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Трехмерная модель 13" descr="Облако">
                <a:extLst>
                  <a:ext uri="{FF2B5EF4-FFF2-40B4-BE49-F238E27FC236}">
                    <a16:creationId xmlns:a16="http://schemas.microsoft.com/office/drawing/2014/main" id="{A0D58958-4D6A-4A04-9F0D-02DDF4D6E5B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46455" y="1985306"/>
                <a:ext cx="1790471" cy="11420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2" name="Трехмерная модель 21" descr="Облако">
                <a:extLst>
                  <a:ext uri="{FF2B5EF4-FFF2-40B4-BE49-F238E27FC236}">
                    <a16:creationId xmlns:a16="http://schemas.microsoft.com/office/drawing/2014/main" id="{023F51CC-2565-4F38-AFE4-87E5E6D896B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65059991"/>
                  </p:ext>
                </p:extLst>
              </p:nvPr>
            </p:nvGraphicFramePr>
            <p:xfrm>
              <a:off x="5896127" y="3823262"/>
              <a:ext cx="1454208" cy="1245107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454208" cy="1245107"/>
                    </a:xfrm>
                    <a:prstGeom prst="rect">
                      <a:avLst/>
                    </a:prstGeom>
                  </am3d:spPr>
                  <am3d:camera>
                    <am3d:pos x="0" y="0" z="6593000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072774" d="1000000"/>
                    <am3d:preTrans dx="983301" dy="-9956585" dz="-601184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255674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2" name="Трехмерная модель 21" descr="Облако">
                <a:extLst>
                  <a:ext uri="{FF2B5EF4-FFF2-40B4-BE49-F238E27FC236}">
                    <a16:creationId xmlns:a16="http://schemas.microsoft.com/office/drawing/2014/main" id="{023F51CC-2565-4F38-AFE4-87E5E6D896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96127" y="3823262"/>
                <a:ext cx="1454208" cy="12451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Трехмерная модель 16" descr="Облако">
                <a:extLst>
                  <a:ext uri="{FF2B5EF4-FFF2-40B4-BE49-F238E27FC236}">
                    <a16:creationId xmlns:a16="http://schemas.microsoft.com/office/drawing/2014/main" id="{F420CC48-6F2A-4AF4-8620-B0ACB3976CE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17922404"/>
                  </p:ext>
                </p:extLst>
              </p:nvPr>
            </p:nvGraphicFramePr>
            <p:xfrm>
              <a:off x="-79941" y="3494552"/>
              <a:ext cx="2921887" cy="1836887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2921887" cy="1836887"/>
                    </a:xfrm>
                    <a:prstGeom prst="rect">
                      <a:avLst/>
                    </a:prstGeom>
                  </am3d:spPr>
                  <am3d:camera>
                    <am3d:pos x="0" y="0" z="6593000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072774" d="1000000"/>
                    <am3d:preTrans dx="983301" dy="-9956585" dz="-60118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406399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Трехмерная модель 16" descr="Облако">
                <a:extLst>
                  <a:ext uri="{FF2B5EF4-FFF2-40B4-BE49-F238E27FC236}">
                    <a16:creationId xmlns:a16="http://schemas.microsoft.com/office/drawing/2014/main" id="{F420CC48-6F2A-4AF4-8620-B0ACB3976CE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79941" y="3494552"/>
                <a:ext cx="2921887" cy="18368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5" name="Трехмерная модель 24" descr="Облако">
                <a:extLst>
                  <a:ext uri="{FF2B5EF4-FFF2-40B4-BE49-F238E27FC236}">
                    <a16:creationId xmlns:a16="http://schemas.microsoft.com/office/drawing/2014/main" id="{5492F54B-8714-4CB9-A13E-DD7AD14D6B9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4072813"/>
                  </p:ext>
                </p:extLst>
              </p:nvPr>
            </p:nvGraphicFramePr>
            <p:xfrm>
              <a:off x="7040817" y="-628373"/>
              <a:ext cx="2380701" cy="1466510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380701" cy="1466510"/>
                    </a:xfrm>
                    <a:prstGeom prst="rect">
                      <a:avLst/>
                    </a:prstGeom>
                  </am3d:spPr>
                  <am3d:camera>
                    <am3d:pos x="0" y="0" z="6224023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422867" d="1000000"/>
                    <am3d:preTrans dx="290649" dy="-11077296" dz="-120526"/>
                    <am3d:scale>
                      <am3d:sx n="1000000" d="1000000"/>
                      <am3d:sy n="1000000" d="1000000"/>
                      <am3d:sz n="1000000" d="1000000"/>
                    </am3d:scale>
                    <am3d:rot ay="10800000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312347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5" name="Трехмерная модель 24" descr="Облако">
                <a:extLst>
                  <a:ext uri="{FF2B5EF4-FFF2-40B4-BE49-F238E27FC236}">
                    <a16:creationId xmlns:a16="http://schemas.microsoft.com/office/drawing/2014/main" id="{5492F54B-8714-4CB9-A13E-DD7AD14D6B9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40817" y="-628373"/>
                <a:ext cx="2380701" cy="146651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21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8" presetClass="emph" presetSubtype="128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6" dur="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8" presetClass="emph" presetSubtype="128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8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8" presetClass="emph" presetSubtype="128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30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8" presetClass="emph" presetSubtype="128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32" dur="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8" presetClass="emph" presetSubtype="128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34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A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Прямоугольник: усеченные противолежащие углы 63">
            <a:extLst>
              <a:ext uri="{FF2B5EF4-FFF2-40B4-BE49-F238E27FC236}">
                <a16:creationId xmlns:a16="http://schemas.microsoft.com/office/drawing/2014/main" id="{86AE55A2-7D46-46D7-88BC-9C15539EADAF}"/>
              </a:ext>
            </a:extLst>
          </p:cNvPr>
          <p:cNvSpPr/>
          <p:nvPr/>
        </p:nvSpPr>
        <p:spPr>
          <a:xfrm rot="5400000">
            <a:off x="1157420" y="2698212"/>
            <a:ext cx="1565490" cy="2922806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gradFill flip="none" rotWithShape="1">
              <a:gsLst>
                <a:gs pos="0">
                  <a:srgbClr val="A15EC9"/>
                </a:gs>
                <a:gs pos="100000">
                  <a:srgbClr val="4BA7B0">
                    <a:lumMod val="72000"/>
                    <a:lumOff val="28000"/>
                  </a:srgbClr>
                </a:gs>
              </a:gsLst>
              <a:lin ang="0" scaled="1"/>
              <a:tileRect/>
            </a:gra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5F667650-7F0D-4366-9FA5-2BE246BE49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70"/>
          <a:stretch/>
        </p:blipFill>
        <p:spPr>
          <a:xfrm>
            <a:off x="406898" y="3267020"/>
            <a:ext cx="2857024" cy="1565488"/>
          </a:xfrm>
          <a:prstGeom prst="rect">
            <a:avLst/>
          </a:prstGeom>
        </p:spPr>
      </p:pic>
      <p:pic>
        <p:nvPicPr>
          <p:cNvPr id="7" name="Google Shape;147;p21">
            <a:extLst>
              <a:ext uri="{FF2B5EF4-FFF2-40B4-BE49-F238E27FC236}">
                <a16:creationId xmlns:a16="http://schemas.microsoft.com/office/drawing/2014/main" id="{235C1A1D-E9B7-47AC-85B7-FE778F0987D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90175"/>
            <a:ext cx="476737" cy="4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8;p21">
            <a:extLst>
              <a:ext uri="{FF2B5EF4-FFF2-40B4-BE49-F238E27FC236}">
                <a16:creationId xmlns:a16="http://schemas.microsoft.com/office/drawing/2014/main" id="{7C96A9CE-3ED2-461D-B57F-3AB22CA847E3}"/>
              </a:ext>
            </a:extLst>
          </p:cNvPr>
          <p:cNvSpPr txBox="1"/>
          <p:nvPr/>
        </p:nvSpPr>
        <p:spPr>
          <a:xfrm>
            <a:off x="740175" y="290175"/>
            <a:ext cx="193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Октагон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" name="Picture 2" descr="Министерство по молодежной политике Иркутской области">
            <a:extLst>
              <a:ext uri="{FF2B5EF4-FFF2-40B4-BE49-F238E27FC236}">
                <a16:creationId xmlns:a16="http://schemas.microsoft.com/office/drawing/2014/main" id="{0E3E9124-1D04-462F-920F-20D50EA17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55761" y="3607409"/>
            <a:ext cx="912341" cy="4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5631379-0939-488D-8F4C-06B03E81DE97}"/>
              </a:ext>
            </a:extLst>
          </p:cNvPr>
          <p:cNvSpPr txBox="1"/>
          <p:nvPr/>
        </p:nvSpPr>
        <p:spPr>
          <a:xfrm>
            <a:off x="3558450" y="4230726"/>
            <a:ext cx="1826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SzTx/>
              <a:buNone/>
              <a:tabLst/>
              <a:defRPr>
                <a:solidFill>
                  <a:srgbClr val="FFFFFF"/>
                </a:solidFill>
                <a:latin typeface="Montserrat Medium" panose="00000600000000000000" pitchFamily="2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Министерство цифрового развития Иркутской области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B98A49-AC3F-4E83-A865-67A4680FF19B}"/>
              </a:ext>
            </a:extLst>
          </p:cNvPr>
          <p:cNvSpPr txBox="1"/>
          <p:nvPr/>
        </p:nvSpPr>
        <p:spPr>
          <a:xfrm>
            <a:off x="5366971" y="4230726"/>
            <a:ext cx="1932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SzTx/>
              <a:buNone/>
              <a:tabLst/>
              <a:defRPr>
                <a:solidFill>
                  <a:srgbClr val="FFFFFF"/>
                </a:solidFill>
                <a:latin typeface="Montserrat Medium" panose="00000600000000000000" pitchFamily="2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Министерство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по молодёжной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политике Иркутской области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700D014-EBCE-492B-8E8D-A63E2D317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669" y="3521028"/>
            <a:ext cx="728486" cy="69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9FED6B3-A735-4FAC-A0FC-176BEEB708A5}"/>
              </a:ext>
            </a:extLst>
          </p:cNvPr>
          <p:cNvSpPr txBox="1"/>
          <p:nvPr/>
        </p:nvSpPr>
        <p:spPr>
          <a:xfrm>
            <a:off x="4832860" y="1748518"/>
            <a:ext cx="3455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SzTx/>
              <a:buNone/>
              <a:tabLst/>
              <a:defRPr>
                <a:solidFill>
                  <a:srgbClr val="FFFFFF"/>
                </a:solidFill>
                <a:latin typeface="Montserrat Medium" panose="00000600000000000000" pitchFamily="2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Работаем</a:t>
            </a:r>
            <a:r>
              <a:rPr lang="ru-RU" b="1" dirty="0">
                <a:latin typeface="Montserrat" panose="00000500000000000000" pitchFamily="2" charset="-52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при активной поддержке: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633ABCD-9095-4080-B5F3-C4DF67CDF378}"/>
              </a:ext>
            </a:extLst>
          </p:cNvPr>
          <p:cNvSpPr txBox="1"/>
          <p:nvPr/>
        </p:nvSpPr>
        <p:spPr>
          <a:xfrm>
            <a:off x="4551699" y="3099871"/>
            <a:ext cx="1170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SzTx/>
              <a:buNone/>
              <a:tabLst/>
              <a:defRPr>
                <a:solidFill>
                  <a:srgbClr val="FFFFFF"/>
                </a:solidFill>
                <a:latin typeface="Montserrat Medium" panose="00000600000000000000" pitchFamily="2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Фирма «1С»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0D2101-B853-49B6-BC27-FF94DB36F33B}"/>
              </a:ext>
            </a:extLst>
          </p:cNvPr>
          <p:cNvSpPr txBox="1"/>
          <p:nvPr/>
        </p:nvSpPr>
        <p:spPr>
          <a:xfrm>
            <a:off x="5722133" y="3111121"/>
            <a:ext cx="1427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SzTx/>
              <a:buNone/>
              <a:tabLst/>
              <a:defRPr>
                <a:solidFill>
                  <a:srgbClr val="FFFFFF"/>
                </a:solidFill>
                <a:latin typeface="Montserrat Medium" panose="00000600000000000000" pitchFamily="2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20+ учебных заведений 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1FB917C-27CE-4C3F-8088-232961122C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017" y="2328402"/>
            <a:ext cx="870990" cy="68024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BA57315-E650-4FAA-95FE-EBDA09D36A86}"/>
              </a:ext>
            </a:extLst>
          </p:cNvPr>
          <p:cNvSpPr txBox="1"/>
          <p:nvPr/>
        </p:nvSpPr>
        <p:spPr>
          <a:xfrm>
            <a:off x="7081394" y="3099871"/>
            <a:ext cx="1427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SzTx/>
              <a:buNone/>
              <a:tabLst/>
              <a:defRPr>
                <a:solidFill>
                  <a:srgbClr val="FFFFFF"/>
                </a:solidFill>
                <a:latin typeface="Montserrat Medium" panose="00000600000000000000" pitchFamily="2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20+ партнёров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37CB17E-B897-4C26-9A16-CEF3E133443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1092" y="2336252"/>
            <a:ext cx="943217" cy="67039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49CD611-77A5-4A6B-9B4C-D6EA6F16E38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0611" y="2330534"/>
            <a:ext cx="793696" cy="674618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EB2718B4-D810-4E47-AAA8-7238C56BB83C}"/>
              </a:ext>
            </a:extLst>
          </p:cNvPr>
          <p:cNvSpPr txBox="1"/>
          <p:nvPr/>
        </p:nvSpPr>
        <p:spPr>
          <a:xfrm>
            <a:off x="303684" y="1213913"/>
            <a:ext cx="38057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B3BAB"/>
                    </a:gs>
                    <a:gs pos="27000">
                      <a:srgbClr val="5E69AC"/>
                    </a:gs>
                    <a:gs pos="100000">
                      <a:srgbClr val="2099AE"/>
                    </a:gs>
                  </a:gsLst>
                  <a:lin ang="0" scaled="1"/>
                </a:gra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400+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B3BAB"/>
                    </a:gs>
                    <a:gs pos="27000">
                      <a:srgbClr val="5E69AC"/>
                    </a:gs>
                    <a:gs pos="100000">
                      <a:srgbClr val="2099AE"/>
                    </a:gs>
                  </a:gsLst>
                  <a:lin ang="0" scaled="1"/>
                </a:gra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 </a:t>
            </a:r>
            <a:r>
              <a:rPr lang="ru-RU" dirty="0">
                <a:solidFill>
                  <a:srgbClr val="FFFFFF"/>
                </a:solidFill>
                <a:latin typeface="Montserrat" panose="00000500000000000000" pitchFamily="2" charset="-52"/>
              </a:rPr>
              <a:t>студентов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 на платформе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4CD0BA3-C0F9-45C1-B88C-FCA5D8DA8C04}"/>
              </a:ext>
            </a:extLst>
          </p:cNvPr>
          <p:cNvSpPr txBox="1"/>
          <p:nvPr/>
        </p:nvSpPr>
        <p:spPr>
          <a:xfrm>
            <a:off x="284202" y="1532655"/>
            <a:ext cx="380573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B3BAB"/>
                    </a:gs>
                    <a:gs pos="27000">
                      <a:srgbClr val="5E69AC"/>
                    </a:gs>
                    <a:gs pos="100000">
                      <a:srgbClr val="2099AE"/>
                    </a:gs>
                  </a:gsLst>
                  <a:lin ang="0" scaled="1"/>
                </a:gra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Сильные идеи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B3BAB"/>
                    </a:gs>
                    <a:gs pos="27000">
                      <a:srgbClr val="5E69AC"/>
                    </a:gs>
                    <a:gs pos="100000">
                      <a:srgbClr val="2099AE"/>
                    </a:gs>
                  </a:gsLst>
                  <a:lin ang="0" scaled="1"/>
                </a:gra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для нового времени: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ТОП-региональные идеи 2022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DF3F6A1-FFCF-49CD-AF79-7280AB63BB8C}"/>
              </a:ext>
            </a:extLst>
          </p:cNvPr>
          <p:cNvSpPr txBox="1"/>
          <p:nvPr/>
        </p:nvSpPr>
        <p:spPr>
          <a:xfrm>
            <a:off x="291216" y="2055904"/>
            <a:ext cx="287836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B3BAB"/>
                    </a:gs>
                    <a:gs pos="27000">
                      <a:srgbClr val="5E69AC"/>
                    </a:gs>
                    <a:gs pos="100000">
                      <a:srgbClr val="2099AE"/>
                    </a:gs>
                  </a:gsLst>
                  <a:lin ang="0" scaled="1"/>
                </a:gra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Победитель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B3BAB"/>
                    </a:gs>
                    <a:gs pos="100000">
                      <a:srgbClr val="2099AE"/>
                    </a:gs>
                  </a:gsLst>
                  <a:lin ang="0" scaled="1"/>
                </a:gra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конкурса 1С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«Новое поколение 1С»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712AB86-16BE-4FAA-9C7E-A5D381932687}"/>
              </a:ext>
            </a:extLst>
          </p:cNvPr>
          <p:cNvSpPr txBox="1"/>
          <p:nvPr/>
        </p:nvSpPr>
        <p:spPr>
          <a:xfrm>
            <a:off x="287507" y="2609902"/>
            <a:ext cx="297641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B3BAB"/>
                    </a:gs>
                    <a:gs pos="27000">
                      <a:srgbClr val="5E69AC"/>
                    </a:gs>
                    <a:gs pos="100000">
                      <a:srgbClr val="2099AE"/>
                    </a:gs>
                  </a:gsLst>
                  <a:lin ang="0" scaled="1"/>
                </a:gra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Финалист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9B3BAB"/>
                    </a:gs>
                    <a:gs pos="100000">
                      <a:srgbClr val="2099AE"/>
                    </a:gs>
                  </a:gsLst>
                  <a:lin ang="0" scaled="1"/>
                </a:gra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Акселератора СПРИНТ от ФРИИ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150;p21" descr="!!Основные возможности для бизнеса">
            <a:extLst>
              <a:ext uri="{FF2B5EF4-FFF2-40B4-BE49-F238E27FC236}">
                <a16:creationId xmlns:a16="http://schemas.microsoft.com/office/drawing/2014/main" id="{7E2E7F41-D331-4CA3-9837-FAF2E7120E4E}"/>
              </a:ext>
            </a:extLst>
          </p:cNvPr>
          <p:cNvSpPr txBox="1"/>
          <p:nvPr/>
        </p:nvSpPr>
        <p:spPr>
          <a:xfrm>
            <a:off x="284229" y="625421"/>
            <a:ext cx="85017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Октагон сегодня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Picture 2" descr="Логотип «Мой бизнес» | Интернет-Фрегат. Госсектор.">
            <a:extLst>
              <a:ext uri="{FF2B5EF4-FFF2-40B4-BE49-F238E27FC236}">
                <a16:creationId xmlns:a16="http://schemas.microsoft.com/office/drawing/2014/main" id="{598513E0-1DC4-4E99-B426-BEF0C3245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564" y="3603100"/>
            <a:ext cx="994556" cy="49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FE9BD58-D2C5-4FFA-9E09-98CB42A3B955}"/>
              </a:ext>
            </a:extLst>
          </p:cNvPr>
          <p:cNvSpPr txBox="1"/>
          <p:nvPr/>
        </p:nvSpPr>
        <p:spPr>
          <a:xfrm>
            <a:off x="7101652" y="4234735"/>
            <a:ext cx="1932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SzTx/>
              <a:buNone/>
              <a:tabLst/>
              <a:defRPr>
                <a:solidFill>
                  <a:srgbClr val="FFFFFF"/>
                </a:solidFill>
                <a:latin typeface="Montserrat Medium" panose="00000600000000000000" pitchFamily="2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Центр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«Мой бизнес»</a:t>
            </a:r>
          </a:p>
        </p:txBody>
      </p:sp>
    </p:spTree>
    <p:extLst>
      <p:ext uri="{BB962C8B-B14F-4D97-AF65-F5344CB8AC3E}">
        <p14:creationId xmlns:p14="http://schemas.microsoft.com/office/powerpoint/2010/main" val="4138095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A4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47;p21">
            <a:extLst>
              <a:ext uri="{FF2B5EF4-FFF2-40B4-BE49-F238E27FC236}">
                <a16:creationId xmlns:a16="http://schemas.microsoft.com/office/drawing/2014/main" id="{AE28CBA9-B749-4B8E-B514-EEB9F77870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90175"/>
            <a:ext cx="476737" cy="4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8;p21">
            <a:extLst>
              <a:ext uri="{FF2B5EF4-FFF2-40B4-BE49-F238E27FC236}">
                <a16:creationId xmlns:a16="http://schemas.microsoft.com/office/drawing/2014/main" id="{1CF86436-6C9E-4EB5-A774-2964F4B1BFE3}"/>
              </a:ext>
            </a:extLst>
          </p:cNvPr>
          <p:cNvSpPr txBox="1"/>
          <p:nvPr/>
        </p:nvSpPr>
        <p:spPr>
          <a:xfrm>
            <a:off x="740175" y="290175"/>
            <a:ext cx="193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Октагон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A86EAD-F07D-47BD-96B9-4237A7CF16F8}"/>
              </a:ext>
            </a:extLst>
          </p:cNvPr>
          <p:cNvSpPr txBox="1"/>
          <p:nvPr/>
        </p:nvSpPr>
        <p:spPr>
          <a:xfrm>
            <a:off x="856223" y="1406083"/>
            <a:ext cx="4068417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Telegram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dirty="0">
                <a:solidFill>
                  <a:srgbClr val="4285F4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https://t.me/alinaforus</a:t>
            </a:r>
            <a:endParaRPr lang="ru-RU" sz="1800" dirty="0">
              <a:solidFill>
                <a:srgbClr val="4285F4"/>
              </a:solidFill>
              <a:latin typeface="Montserrat" panose="00000500000000000000" pitchFamily="2" charset="-52"/>
              <a:ea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233826-76D5-4A14-AA9F-2A0117C2D8A4}"/>
              </a:ext>
            </a:extLst>
          </p:cNvPr>
          <p:cNvSpPr txBox="1"/>
          <p:nvPr/>
        </p:nvSpPr>
        <p:spPr>
          <a:xfrm>
            <a:off x="4519711" y="1397243"/>
            <a:ext cx="4034118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Регистрация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https://students.forus.ru/business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4285F4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13" name="Google Shape;150;p21" descr="!!Основные возможности для бизнеса">
            <a:extLst>
              <a:ext uri="{FF2B5EF4-FFF2-40B4-BE49-F238E27FC236}">
                <a16:creationId xmlns:a16="http://schemas.microsoft.com/office/drawing/2014/main" id="{49F8B645-98A4-400F-948B-B5141BBC04A1}"/>
              </a:ext>
            </a:extLst>
          </p:cNvPr>
          <p:cNvSpPr txBox="1"/>
          <p:nvPr/>
        </p:nvSpPr>
        <p:spPr>
          <a:xfrm>
            <a:off x="284229" y="610181"/>
            <a:ext cx="85017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Ответим на вопросы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BB1BEA-4125-47D7-A2BB-4E6C8BE24E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23" y="2052414"/>
            <a:ext cx="2862383" cy="2862383"/>
          </a:xfrm>
          <a:prstGeom prst="round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9891FB-E3DE-4427-9D43-7F5E95DBC5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632" y="2043574"/>
            <a:ext cx="2862382" cy="286238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38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A4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5">
            <a:extLst>
              <a:ext uri="{FF2B5EF4-FFF2-40B4-BE49-F238E27FC236}">
                <a16:creationId xmlns:a16="http://schemas.microsoft.com/office/drawing/2014/main" id="{505D3D85-B65D-4992-B6F2-8E0ACBFE9093}"/>
              </a:ext>
            </a:extLst>
          </p:cNvPr>
          <p:cNvSpPr txBox="1">
            <a:spLocks/>
          </p:cNvSpPr>
          <p:nvPr/>
        </p:nvSpPr>
        <p:spPr>
          <a:xfrm>
            <a:off x="456985" y="183009"/>
            <a:ext cx="4179467" cy="2127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«Форус» — </a:t>
            </a:r>
            <a:b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</a:b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IT-интегратор </a:t>
            </a:r>
            <a:b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</a:b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и помощник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для компаний</a:t>
            </a:r>
          </a:p>
        </p:txBody>
      </p:sp>
      <p:sp>
        <p:nvSpPr>
          <p:cNvPr id="15" name="Текст 6">
            <a:extLst>
              <a:ext uri="{FF2B5EF4-FFF2-40B4-BE49-F238E27FC236}">
                <a16:creationId xmlns:a16="http://schemas.microsoft.com/office/drawing/2014/main" id="{067E87CE-AEB6-477C-8108-7C90F300B0CE}"/>
              </a:ext>
            </a:extLst>
          </p:cNvPr>
          <p:cNvSpPr txBox="1">
            <a:spLocks/>
          </p:cNvSpPr>
          <p:nvPr/>
        </p:nvSpPr>
        <p:spPr>
          <a:xfrm>
            <a:off x="456985" y="3015761"/>
            <a:ext cx="4709654" cy="2127739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Поставляем программы</a:t>
            </a:r>
            <a:b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</a:b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и сервисы, консультируем, </a:t>
            </a: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цифровизируем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 и автоматизируем крупные предприятия не только </a:t>
            </a:r>
            <a:b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</a:b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на территории нашей страны, </a:t>
            </a:r>
            <a:b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</a:b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но и за её пределами!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E129EDB-6D93-435B-B8B1-52FD5AFFCBC9}"/>
              </a:ext>
            </a:extLst>
          </p:cNvPr>
          <p:cNvGrpSpPr/>
          <p:nvPr/>
        </p:nvGrpSpPr>
        <p:grpSpPr>
          <a:xfrm>
            <a:off x="3776405" y="-20986"/>
            <a:ext cx="5367595" cy="4459869"/>
            <a:chOff x="3774995" y="-207436"/>
            <a:chExt cx="5367595" cy="4459869"/>
          </a:xfrm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22D7F57E-E40C-42E5-A1ED-086D86891946}"/>
                </a:ext>
              </a:extLst>
            </p:cNvPr>
            <p:cNvSpPr/>
            <p:nvPr/>
          </p:nvSpPr>
          <p:spPr>
            <a:xfrm>
              <a:off x="4960979" y="-207436"/>
              <a:ext cx="1565226" cy="830997"/>
            </a:xfrm>
            <a:prstGeom prst="parallelogram">
              <a:avLst>
                <a:gd name="adj" fmla="val 57647"/>
              </a:avLst>
            </a:prstGeom>
            <a:solidFill>
              <a:srgbClr val="FFC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3B02C898-F944-46AE-A94D-9B368564E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803" r="29442"/>
            <a:stretch/>
          </p:blipFill>
          <p:spPr>
            <a:xfrm>
              <a:off x="3774995" y="504535"/>
              <a:ext cx="5367595" cy="37478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2552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A4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CFF168-4287-40BF-AE8A-E1BCC18DD8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8103" y="1300485"/>
            <a:ext cx="4411840" cy="2256741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E7D45A5-FFFC-42F4-B4F3-A61DCA438DF3}"/>
              </a:ext>
            </a:extLst>
          </p:cNvPr>
          <p:cNvSpPr txBox="1">
            <a:spLocks/>
          </p:cNvSpPr>
          <p:nvPr/>
        </p:nvSpPr>
        <p:spPr>
          <a:xfrm>
            <a:off x="349549" y="460408"/>
            <a:ext cx="3193752" cy="1001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Направления деятельности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Arial"/>
              <a:sym typeface="Arial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F949091-9F06-44FD-ABAF-6A8950C944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45" y="1606149"/>
            <a:ext cx="221700" cy="2217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E213D97-6772-4171-BF8E-04EDCB3365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69" y="4414428"/>
            <a:ext cx="221700" cy="2217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B876552-4FC5-4804-8895-0F9E1442C6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69" y="4023824"/>
            <a:ext cx="221700" cy="2217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2E9E791-6775-405C-803E-E29C9EED0F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69" y="1950715"/>
            <a:ext cx="221700" cy="2217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CF0DE7A-0708-43EB-9EF8-DE6CE390D1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45" y="2334823"/>
            <a:ext cx="221700" cy="2217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FC8ACF0-B2BC-4066-9D8C-521B96C4E7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69" y="2708846"/>
            <a:ext cx="221700" cy="2217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8D072B9-BF03-4E4B-AE3B-0C5099321A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69" y="3242620"/>
            <a:ext cx="221700" cy="2217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E0CA213-FDEC-4D30-B80D-E536D547EA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69" y="3633222"/>
            <a:ext cx="221700" cy="2217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DBA9E16-CDF4-4A78-BB6E-3470ACC3C355}"/>
              </a:ext>
            </a:extLst>
          </p:cNvPr>
          <p:cNvSpPr txBox="1"/>
          <p:nvPr/>
        </p:nvSpPr>
        <p:spPr>
          <a:xfrm>
            <a:off x="674611" y="3193849"/>
            <a:ext cx="39829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Обслуживание и сопровождение 1С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3D4882-0662-42E7-B39E-C2968CA44CE0}"/>
              </a:ext>
            </a:extLst>
          </p:cNvPr>
          <p:cNvSpPr txBox="1"/>
          <p:nvPr/>
        </p:nvSpPr>
        <p:spPr>
          <a:xfrm>
            <a:off x="674610" y="4351669"/>
            <a:ext cx="37204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Аутсорсинг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бухгалтерских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услуг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3453793-2B55-4F72-931F-48A11A029636}"/>
              </a:ext>
            </a:extLst>
          </p:cNvPr>
          <p:cNvSpPr txBox="1"/>
          <p:nvPr/>
        </p:nvSpPr>
        <p:spPr>
          <a:xfrm>
            <a:off x="674610" y="1576030"/>
            <a:ext cx="43534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Разработка и внедрение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 IT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-решений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2BF5D8-F066-449F-A0BC-85332A895D11}"/>
              </a:ext>
            </a:extLst>
          </p:cNvPr>
          <p:cNvSpPr txBox="1"/>
          <p:nvPr/>
        </p:nvSpPr>
        <p:spPr>
          <a:xfrm>
            <a:off x="677935" y="1915933"/>
            <a:ext cx="47856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Цифровизация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 и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автоматизация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бизнеса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EB76A6-4E24-4C00-BA33-21053727DB29}"/>
              </a:ext>
            </a:extLst>
          </p:cNvPr>
          <p:cNvSpPr txBox="1"/>
          <p:nvPr/>
        </p:nvSpPr>
        <p:spPr>
          <a:xfrm>
            <a:off x="674611" y="2295378"/>
            <a:ext cx="50800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Автоматизация учёта гос. учреждений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E1BEEE-CBF3-45BF-8B66-FFE987EF96F0}"/>
              </a:ext>
            </a:extLst>
          </p:cNvPr>
          <p:cNvSpPr txBox="1"/>
          <p:nvPr/>
        </p:nvSpPr>
        <p:spPr>
          <a:xfrm>
            <a:off x="677935" y="2664738"/>
            <a:ext cx="4179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Обеспечение информационной безопасности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F118E8-5628-41A7-A1B4-89D5DA4D9FA4}"/>
              </a:ext>
            </a:extLst>
          </p:cNvPr>
          <p:cNvSpPr txBox="1"/>
          <p:nvPr/>
        </p:nvSpPr>
        <p:spPr>
          <a:xfrm>
            <a:off x="674611" y="3579788"/>
            <a:ext cx="39829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Обучение пользователей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58653A-DF12-424A-AC03-128474032932}"/>
              </a:ext>
            </a:extLst>
          </p:cNvPr>
          <p:cNvSpPr txBox="1"/>
          <p:nvPr/>
        </p:nvSpPr>
        <p:spPr>
          <a:xfrm>
            <a:off x="674611" y="3965727"/>
            <a:ext cx="39829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Дистрибьюция ПО и оборудования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0959D91-9FDD-46DF-8C93-62D04A0E2C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1445" y="4032345"/>
            <a:ext cx="4711210" cy="55328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6FE6674-A475-4231-8103-AFDE77FB5F68}"/>
              </a:ext>
            </a:extLst>
          </p:cNvPr>
          <p:cNvSpPr txBox="1"/>
          <p:nvPr/>
        </p:nvSpPr>
        <p:spPr>
          <a:xfrm>
            <a:off x="5178477" y="1933119"/>
            <a:ext cx="339714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регионов в России</a:t>
            </a:r>
            <a:b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</a:b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и офис в Монголии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07027B8-9696-4EA4-A93F-C4A7FD657A25}"/>
              </a:ext>
            </a:extLst>
          </p:cNvPr>
          <p:cNvSpPr txBox="1"/>
          <p:nvPr/>
        </p:nvSpPr>
        <p:spPr>
          <a:xfrm>
            <a:off x="6655720" y="3714708"/>
            <a:ext cx="21336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Проекты в Монголии</a:t>
            </a:r>
            <a:b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</a:b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и Индонезии</a:t>
            </a:r>
          </a:p>
        </p:txBody>
      </p:sp>
    </p:spTree>
    <p:extLst>
      <p:ext uri="{BB962C8B-B14F-4D97-AF65-F5344CB8AC3E}">
        <p14:creationId xmlns:p14="http://schemas.microsoft.com/office/powerpoint/2010/main" val="518633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A4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 txBox="1"/>
          <p:nvPr/>
        </p:nvSpPr>
        <p:spPr>
          <a:xfrm>
            <a:off x="816628" y="1777005"/>
            <a:ext cx="346851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Исследования и разработки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в перспективных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IT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-направлениях</a:t>
            </a:r>
          </a:p>
        </p:txBody>
      </p:sp>
      <p:sp>
        <p:nvSpPr>
          <p:cNvPr id="30" name="Google Shape;150;p21">
            <a:extLst>
              <a:ext uri="{FF2B5EF4-FFF2-40B4-BE49-F238E27FC236}">
                <a16:creationId xmlns:a16="http://schemas.microsoft.com/office/drawing/2014/main" id="{80089FF3-A392-4CBF-B9D7-EF38151B88F3}"/>
              </a:ext>
            </a:extLst>
          </p:cNvPr>
          <p:cNvSpPr txBox="1"/>
          <p:nvPr/>
        </p:nvSpPr>
        <p:spPr>
          <a:xfrm>
            <a:off x="435968" y="445761"/>
            <a:ext cx="85017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Лаборатория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R&amp;D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151;p21">
            <a:extLst>
              <a:ext uri="{FF2B5EF4-FFF2-40B4-BE49-F238E27FC236}">
                <a16:creationId xmlns:a16="http://schemas.microsoft.com/office/drawing/2014/main" id="{1EF3F1AD-7C7F-4DD9-983B-AB6C498914C8}"/>
              </a:ext>
            </a:extLst>
          </p:cNvPr>
          <p:cNvSpPr txBox="1"/>
          <p:nvPr/>
        </p:nvSpPr>
        <p:spPr>
          <a:xfrm>
            <a:off x="816627" y="2345587"/>
            <a:ext cx="3185237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Разработка тиражных решений</a:t>
            </a:r>
          </a:p>
        </p:txBody>
      </p:sp>
      <p:sp>
        <p:nvSpPr>
          <p:cNvPr id="45" name="Google Shape;151;p21">
            <a:extLst>
              <a:ext uri="{FF2B5EF4-FFF2-40B4-BE49-F238E27FC236}">
                <a16:creationId xmlns:a16="http://schemas.microsoft.com/office/drawing/2014/main" id="{CBCAE65F-BED7-4856-94F6-9A70A06E6898}"/>
              </a:ext>
            </a:extLst>
          </p:cNvPr>
          <p:cNvSpPr txBox="1"/>
          <p:nvPr/>
        </p:nvSpPr>
        <p:spPr>
          <a:xfrm>
            <a:off x="816626" y="2710418"/>
            <a:ext cx="3346249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Работа с учебными заведениями</a:t>
            </a:r>
          </a:p>
        </p:txBody>
      </p:sp>
      <p:pic>
        <p:nvPicPr>
          <p:cNvPr id="54" name="Рисунок 53" descr="C:\Users\AKanter\Desktop\к2.jpg">
            <a:extLst>
              <a:ext uri="{FF2B5EF4-FFF2-40B4-BE49-F238E27FC236}">
                <a16:creationId xmlns:a16="http://schemas.microsoft.com/office/drawing/2014/main" id="{21964660-95D5-4994-964C-40B550F7C9E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1999" y="0"/>
            <a:ext cx="2924023" cy="1674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57DF95-5F01-4EAB-B31C-2B308ADC8F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4571998" y="3468714"/>
            <a:ext cx="2924023" cy="16747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265EDCD-FCA3-4F2A-89D0-F19BF4D342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1998" y="1734357"/>
            <a:ext cx="2924023" cy="167478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E3F46EF-289F-47AE-9225-712D3F97B3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6021" y="72229"/>
            <a:ext cx="1659825" cy="499903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D55C93C-913D-45B0-A02C-3CAEED794B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3800" y="3468719"/>
            <a:ext cx="2928930" cy="167478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34E0046-4D77-40D4-9841-BD29C40DC3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68714"/>
            <a:ext cx="1497340" cy="1674786"/>
          </a:xfrm>
          <a:prstGeom prst="rect">
            <a:avLst/>
          </a:prstGeom>
          <a:effectLst/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ED569C6-F85F-470B-BEA6-49258A2B78A4}"/>
              </a:ext>
            </a:extLst>
          </p:cNvPr>
          <p:cNvSpPr txBox="1"/>
          <p:nvPr/>
        </p:nvSpPr>
        <p:spPr>
          <a:xfrm>
            <a:off x="435968" y="946039"/>
            <a:ext cx="3775612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1" fontAlgn="auto" latinLnBrk="0" hangingPunct="1">
              <a:buSzTx/>
              <a:buNone/>
              <a:tabLst/>
              <a:defRPr kumimoji="0" kern="0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dirty="0"/>
              <a:t>П</a:t>
            </a:r>
            <a:r>
              <a:rPr kumimoji="0" lang="ru-RU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одразделение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 ГК «Форус», </a:t>
            </a:r>
            <a:b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</a:b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cs typeface="Arial"/>
                <a:sym typeface="Arial"/>
              </a:rPr>
              <a:t>в котором зародилась идея платформы Октагон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B207CE1-7C61-49F0-89B9-F0D59E3E5EB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994" y="1903510"/>
            <a:ext cx="221700" cy="2217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E143983-063F-4DC6-91FC-D27DA7DA219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994" y="2452271"/>
            <a:ext cx="221700" cy="2217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7C7FCDA-82D3-4501-A15C-C013582C781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994" y="2808538"/>
            <a:ext cx="221700" cy="22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30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A4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1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290175"/>
            <a:ext cx="476737" cy="4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1"/>
          <p:cNvSpPr txBox="1"/>
          <p:nvPr/>
        </p:nvSpPr>
        <p:spPr>
          <a:xfrm>
            <a:off x="740175" y="290175"/>
            <a:ext cx="193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Montserrat"/>
                <a:sym typeface="Montserrat"/>
              </a:rPr>
              <a:t>Октагон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sp>
        <p:nvSpPr>
          <p:cNvPr id="46" name="Google Shape;151;p21">
            <a:extLst>
              <a:ext uri="{FF2B5EF4-FFF2-40B4-BE49-F238E27FC236}">
                <a16:creationId xmlns:a16="http://schemas.microsoft.com/office/drawing/2014/main" id="{D9DF24B6-A273-427D-A71A-2290D29C637E}"/>
              </a:ext>
            </a:extLst>
          </p:cNvPr>
          <p:cNvSpPr txBox="1"/>
          <p:nvPr/>
        </p:nvSpPr>
        <p:spPr>
          <a:xfrm>
            <a:off x="311364" y="655277"/>
            <a:ext cx="6487183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Октагон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 – платформа для получения опыта работы в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IT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Цель: привлечение в профессию талантливых разработчиков.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8AFA56A-6011-4D0E-834B-DB599EE9F456}"/>
              </a:ext>
            </a:extLst>
          </p:cNvPr>
          <p:cNvSpPr txBox="1"/>
          <p:nvPr/>
        </p:nvSpPr>
        <p:spPr>
          <a:xfrm>
            <a:off x="88362" y="2929642"/>
            <a:ext cx="2496323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СТУДЕНТЫ</a:t>
            </a:r>
            <a:b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</a:b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Опыт работы в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IT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Прохождение практики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Трудоустройство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0398880-F4EA-4F51-B2B0-EF1060F8E992}"/>
              </a:ext>
            </a:extLst>
          </p:cNvPr>
          <p:cNvSpPr txBox="1"/>
          <p:nvPr/>
        </p:nvSpPr>
        <p:spPr>
          <a:xfrm>
            <a:off x="760199" y="2106001"/>
            <a:ext cx="25693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IT</a:t>
            </a: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-</a:t>
            </a:r>
            <a:r>
              <a:rPr kumimoji="0" lang="ru-RU" sz="1600" b="1" i="0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КОМПАНИИ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</a:b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Ускоренная стажировка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Решение задач клиентов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96AC3E3-C40D-43E5-8636-0D34C26E8164}"/>
              </a:ext>
            </a:extLst>
          </p:cNvPr>
          <p:cNvSpPr txBox="1"/>
          <p:nvPr/>
        </p:nvSpPr>
        <p:spPr>
          <a:xfrm>
            <a:off x="3191284" y="1535542"/>
            <a:ext cx="2756506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БИЗНЕС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</a:b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Решение нетиповых задач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Экономия на проверке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бизнес-идей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4BBC4DD-B2CC-48A6-A10D-7938BF26C3A8}"/>
              </a:ext>
            </a:extLst>
          </p:cNvPr>
          <p:cNvSpPr txBox="1"/>
          <p:nvPr/>
        </p:nvSpPr>
        <p:spPr>
          <a:xfrm>
            <a:off x="5835371" y="2107116"/>
            <a:ext cx="29215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i="0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ГОС. СЕКТОР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</a:b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Развитие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IT </a:t>
            </a: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в своём регионе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Стандартные задачи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D248513-B3B7-484A-A80F-C579AED8E4CC}"/>
              </a:ext>
            </a:extLst>
          </p:cNvPr>
          <p:cNvSpPr txBox="1"/>
          <p:nvPr/>
        </p:nvSpPr>
        <p:spPr>
          <a:xfrm>
            <a:off x="6355495" y="2947994"/>
            <a:ext cx="278850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b="1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УЧЕБНЫЕ ЗАВЕДЕНИЯ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</a:b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Повышение рейтинга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Трудоустройство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rPr>
              <a:t>студентов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4FF42828-6398-4DE1-BFDA-61C0A87BA5AE}"/>
              </a:ext>
            </a:extLst>
          </p:cNvPr>
          <p:cNvGrpSpPr/>
          <p:nvPr/>
        </p:nvGrpSpPr>
        <p:grpSpPr>
          <a:xfrm>
            <a:off x="1949457" y="2490511"/>
            <a:ext cx="5225985" cy="2652990"/>
            <a:chOff x="1936521" y="2283836"/>
            <a:chExt cx="5225985" cy="2652990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511A7D68-F695-4EC8-BB57-53454F5AD35D}"/>
                </a:ext>
              </a:extLst>
            </p:cNvPr>
            <p:cNvGrpSpPr/>
            <p:nvPr/>
          </p:nvGrpSpPr>
          <p:grpSpPr>
            <a:xfrm>
              <a:off x="1936521" y="2283836"/>
              <a:ext cx="5225985" cy="2652990"/>
              <a:chOff x="1936521" y="2283836"/>
              <a:chExt cx="5225985" cy="2652990"/>
            </a:xfrm>
          </p:grpSpPr>
          <p:grpSp>
            <p:nvGrpSpPr>
              <p:cNvPr id="17" name="Группа 16">
                <a:extLst>
                  <a:ext uri="{FF2B5EF4-FFF2-40B4-BE49-F238E27FC236}">
                    <a16:creationId xmlns:a16="http://schemas.microsoft.com/office/drawing/2014/main" id="{B1870D60-7F65-4E7E-ADB5-D2FB08802B10}"/>
                  </a:ext>
                </a:extLst>
              </p:cNvPr>
              <p:cNvGrpSpPr/>
              <p:nvPr/>
            </p:nvGrpSpPr>
            <p:grpSpPr>
              <a:xfrm>
                <a:off x="1936521" y="2283836"/>
                <a:ext cx="5225985" cy="2652990"/>
                <a:chOff x="1936521" y="2283836"/>
                <a:chExt cx="5225985" cy="2652990"/>
              </a:xfrm>
            </p:grpSpPr>
            <p:grpSp>
              <p:nvGrpSpPr>
                <p:cNvPr id="10" name="Группа 9">
                  <a:extLst>
                    <a:ext uri="{FF2B5EF4-FFF2-40B4-BE49-F238E27FC236}">
                      <a16:creationId xmlns:a16="http://schemas.microsoft.com/office/drawing/2014/main" id="{B798A6FD-4EB7-49C2-A082-A13C62C21D9E}"/>
                    </a:ext>
                  </a:extLst>
                </p:cNvPr>
                <p:cNvGrpSpPr/>
                <p:nvPr/>
              </p:nvGrpSpPr>
              <p:grpSpPr>
                <a:xfrm>
                  <a:off x="1936521" y="2283836"/>
                  <a:ext cx="5225985" cy="2652990"/>
                  <a:chOff x="1936521" y="2283836"/>
                  <a:chExt cx="5225985" cy="2652990"/>
                </a:xfrm>
              </p:grpSpPr>
              <p:grpSp>
                <p:nvGrpSpPr>
                  <p:cNvPr id="6" name="Группа 5">
                    <a:extLst>
                      <a:ext uri="{FF2B5EF4-FFF2-40B4-BE49-F238E27FC236}">
                        <a16:creationId xmlns:a16="http://schemas.microsoft.com/office/drawing/2014/main" id="{AECC5A54-4CD0-4590-AA77-16E4052A66C3}"/>
                      </a:ext>
                    </a:extLst>
                  </p:cNvPr>
                  <p:cNvGrpSpPr/>
                  <p:nvPr/>
                </p:nvGrpSpPr>
                <p:grpSpPr>
                  <a:xfrm>
                    <a:off x="1936521" y="2283836"/>
                    <a:ext cx="5225985" cy="2652990"/>
                    <a:chOff x="1936521" y="2283836"/>
                    <a:chExt cx="5225985" cy="2652990"/>
                  </a:xfrm>
                </p:grpSpPr>
                <p:pic>
                  <p:nvPicPr>
                    <p:cNvPr id="7" name="Рисунок 6">
                      <a:extLst>
                        <a:ext uri="{FF2B5EF4-FFF2-40B4-BE49-F238E27FC236}">
                          <a16:creationId xmlns:a16="http://schemas.microsoft.com/office/drawing/2014/main" id="{082EA46B-278F-4A6F-9AE4-01FF5A5970F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1936521" y="2287778"/>
                      <a:ext cx="5225985" cy="264904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" name="Овал 1">
                      <a:extLst>
                        <a:ext uri="{FF2B5EF4-FFF2-40B4-BE49-F238E27FC236}">
                          <a16:creationId xmlns:a16="http://schemas.microsoft.com/office/drawing/2014/main" id="{A332A362-99D5-4D94-BFC3-A833E1327D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36521" y="3764137"/>
                      <a:ext cx="741354" cy="724086"/>
                    </a:xfrm>
                    <a:prstGeom prst="ellipse">
                      <a:avLst/>
                    </a:prstGeom>
                    <a:solidFill>
                      <a:srgbClr val="B64EC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2" name="Овал 11">
                      <a:extLst>
                        <a:ext uri="{FF2B5EF4-FFF2-40B4-BE49-F238E27FC236}">
                          <a16:creationId xmlns:a16="http://schemas.microsoft.com/office/drawing/2014/main" id="{5C45D700-9D4B-490A-BA3B-EB4E6ABD40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00583" y="2676958"/>
                      <a:ext cx="741354" cy="724086"/>
                    </a:xfrm>
                    <a:prstGeom prst="ellipse">
                      <a:avLst/>
                    </a:prstGeom>
                    <a:gradFill flip="none" rotWithShape="1">
                      <a:gsLst>
                        <a:gs pos="45000">
                          <a:srgbClr val="9652D6"/>
                        </a:gs>
                        <a:gs pos="0">
                          <a:srgbClr val="8354E2"/>
                        </a:gs>
                        <a:gs pos="100000">
                          <a:srgbClr val="B64EC1"/>
                        </a:gs>
                      </a:gsLst>
                      <a:lin ang="81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3" name="Овал 12">
                      <a:extLst>
                        <a:ext uri="{FF2B5EF4-FFF2-40B4-BE49-F238E27FC236}">
                          <a16:creationId xmlns:a16="http://schemas.microsoft.com/office/drawing/2014/main" id="{EDCA9B76-F20B-46B8-9917-B6C1EE7071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01154" y="2283836"/>
                      <a:ext cx="741354" cy="724086"/>
                    </a:xfrm>
                    <a:prstGeom prst="ellipse">
                      <a:avLst/>
                    </a:prstGeom>
                    <a:gradFill flip="none" rotWithShape="1">
                      <a:gsLst>
                        <a:gs pos="100000">
                          <a:srgbClr val="8354E2"/>
                        </a:gs>
                        <a:gs pos="0">
                          <a:srgbClr val="8354E2"/>
                        </a:gs>
                      </a:gsLst>
                      <a:lin ang="81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4" name="Овал 13">
                      <a:extLst>
                        <a:ext uri="{FF2B5EF4-FFF2-40B4-BE49-F238E27FC236}">
                          <a16:creationId xmlns:a16="http://schemas.microsoft.com/office/drawing/2014/main" id="{06B8B4E3-5924-42CF-BF36-7600C556F4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94118" y="2676958"/>
                      <a:ext cx="741354" cy="724086"/>
                    </a:xfrm>
                    <a:prstGeom prst="ellipse">
                      <a:avLst/>
                    </a:prstGeom>
                    <a:gradFill flip="none" rotWithShape="1">
                      <a:gsLst>
                        <a:gs pos="100000">
                          <a:srgbClr val="4A82B4"/>
                        </a:gs>
                        <a:gs pos="0">
                          <a:srgbClr val="8354E2"/>
                        </a:gs>
                      </a:gsLst>
                      <a:lin ang="27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" name="Овал 14">
                      <a:extLst>
                        <a:ext uri="{FF2B5EF4-FFF2-40B4-BE49-F238E27FC236}">
                          <a16:creationId xmlns:a16="http://schemas.microsoft.com/office/drawing/2014/main" id="{48435A05-5CD2-460D-82C6-48D72E972C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14935" y="3733145"/>
                      <a:ext cx="741354" cy="724086"/>
                    </a:xfrm>
                    <a:prstGeom prst="ellipse">
                      <a:avLst/>
                    </a:prstGeom>
                    <a:gradFill flip="none" rotWithShape="1">
                      <a:gsLst>
                        <a:gs pos="100000">
                          <a:srgbClr val="4A82B4"/>
                        </a:gs>
                        <a:gs pos="0">
                          <a:srgbClr val="4A82B4"/>
                        </a:gs>
                      </a:gsLst>
                      <a:lin ang="2700000" scaled="1"/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pic>
                  <p:nvPicPr>
                    <p:cNvPr id="4" name="Рисунок 3">
                      <a:extLst>
                        <a:ext uri="{FF2B5EF4-FFF2-40B4-BE49-F238E27FC236}">
                          <a16:creationId xmlns:a16="http://schemas.microsoft.com/office/drawing/2014/main" id="{E6A34545-52A1-49D9-82BA-090FD257CCF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1981494" y="3916545"/>
                      <a:ext cx="604981" cy="434299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9" name="Рисунок 8">
                    <a:extLst>
                      <a:ext uri="{FF2B5EF4-FFF2-40B4-BE49-F238E27FC236}">
                        <a16:creationId xmlns:a16="http://schemas.microsoft.com/office/drawing/2014/main" id="{AE5DD10D-3C4A-4D26-A74F-48F63412A9B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2882369" y="2793180"/>
                    <a:ext cx="577781" cy="50061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6" name="Рисунок 15">
                  <a:extLst>
                    <a:ext uri="{FF2B5EF4-FFF2-40B4-BE49-F238E27FC236}">
                      <a16:creationId xmlns:a16="http://schemas.microsoft.com/office/drawing/2014/main" id="{DBF07832-9BCA-415F-ABBB-3FD531F979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255811" y="2396470"/>
                  <a:ext cx="591727" cy="498818"/>
                </a:xfrm>
                <a:prstGeom prst="rect">
                  <a:avLst/>
                </a:prstGeom>
              </p:spPr>
            </p:pic>
          </p:grpSp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CEB85333-0DEC-4AA8-B6EC-C0DA95C3D0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45633" y="2719730"/>
                <a:ext cx="604265" cy="626716"/>
              </a:xfrm>
              <a:prstGeom prst="rect">
                <a:avLst/>
              </a:prstGeom>
            </p:spPr>
          </p:pic>
        </p:grp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31E81731-5696-4C8D-BDDF-3FECC268B1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3376092">
              <a:off x="6553468" y="3792200"/>
              <a:ext cx="402083" cy="563105"/>
            </a:xfrm>
            <a:prstGeom prst="rect">
              <a:avLst/>
            </a:prstGeom>
          </p:spPr>
        </p:pic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76E304D9-F80E-4F47-9289-9E8404E592A2}"/>
                </a:ext>
              </a:extLst>
            </p:cNvPr>
            <p:cNvSpPr/>
            <p:nvPr/>
          </p:nvSpPr>
          <p:spPr>
            <a:xfrm rot="20331988">
              <a:off x="6795921" y="4170146"/>
              <a:ext cx="263733" cy="106387"/>
            </a:xfrm>
            <a:prstGeom prst="ellipse">
              <a:avLst/>
            </a:prstGeom>
            <a:gradFill flip="none" rotWithShape="1">
              <a:gsLst>
                <a:gs pos="100000">
                  <a:srgbClr val="4A82B4"/>
                </a:gs>
                <a:gs pos="0">
                  <a:srgbClr val="4A82B4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29458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8" grpId="0"/>
      <p:bldP spid="59" grpId="0"/>
      <p:bldP spid="60" grpId="0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A4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90175"/>
            <a:ext cx="476737" cy="4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1"/>
          <p:cNvSpPr txBox="1"/>
          <p:nvPr/>
        </p:nvSpPr>
        <p:spPr>
          <a:xfrm>
            <a:off x="740175" y="290175"/>
            <a:ext cx="193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Montserrat"/>
                <a:sym typeface="Montserrat"/>
              </a:rPr>
              <a:t>Октагон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sp>
        <p:nvSpPr>
          <p:cNvPr id="44" name="Google Shape;150;p21">
            <a:extLst>
              <a:ext uri="{FF2B5EF4-FFF2-40B4-BE49-F238E27FC236}">
                <a16:creationId xmlns:a16="http://schemas.microsoft.com/office/drawing/2014/main" id="{F549D5E2-05C4-4ADF-9D50-55A6E2E73904}"/>
              </a:ext>
            </a:extLst>
          </p:cNvPr>
          <p:cNvSpPr txBox="1"/>
          <p:nvPr/>
        </p:nvSpPr>
        <p:spPr>
          <a:xfrm>
            <a:off x="311700" y="627176"/>
            <a:ext cx="8501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Montserrat"/>
                <a:sym typeface="Montserrat"/>
              </a:rPr>
              <a:t>Концепция работы на платформе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23038B2-C9C0-4EA6-97CD-DB5CED60011B}"/>
              </a:ext>
            </a:extLst>
          </p:cNvPr>
          <p:cNvGrpSpPr/>
          <p:nvPr/>
        </p:nvGrpSpPr>
        <p:grpSpPr>
          <a:xfrm>
            <a:off x="364783" y="1693604"/>
            <a:ext cx="2098112" cy="1955693"/>
            <a:chOff x="330600" y="1242547"/>
            <a:chExt cx="2098112" cy="1955693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96D2FCF3-FC9D-4B9E-B64B-536EC8F521F8}"/>
                </a:ext>
              </a:extLst>
            </p:cNvPr>
            <p:cNvGrpSpPr/>
            <p:nvPr/>
          </p:nvGrpSpPr>
          <p:grpSpPr>
            <a:xfrm rot="20982864">
              <a:off x="582983" y="2176401"/>
              <a:ext cx="1018937" cy="1021839"/>
              <a:chOff x="819591" y="1755753"/>
              <a:chExt cx="1215104" cy="1218565"/>
            </a:xfrm>
          </p:grpSpPr>
          <p:sp>
            <p:nvSpPr>
              <p:cNvPr id="2" name="Равнобедренный треугольник 1">
                <a:extLst>
                  <a:ext uri="{FF2B5EF4-FFF2-40B4-BE49-F238E27FC236}">
                    <a16:creationId xmlns:a16="http://schemas.microsoft.com/office/drawing/2014/main" id="{B8824C25-B4AB-4644-A6F1-A0A72D4FC193}"/>
                  </a:ext>
                </a:extLst>
              </p:cNvPr>
              <p:cNvSpPr/>
              <p:nvPr/>
            </p:nvSpPr>
            <p:spPr>
              <a:xfrm rot="196104">
                <a:off x="1512331" y="1755753"/>
                <a:ext cx="522364" cy="1108260"/>
              </a:xfrm>
              <a:custGeom>
                <a:avLst/>
                <a:gdLst>
                  <a:gd name="connsiteX0" fmla="*/ 0 w 936703"/>
                  <a:gd name="connsiteY0" fmla="*/ 1144858 h 1144858"/>
                  <a:gd name="connsiteX1" fmla="*/ 89380 w 936703"/>
                  <a:gd name="connsiteY1" fmla="*/ 0 h 1144858"/>
                  <a:gd name="connsiteX2" fmla="*/ 936703 w 936703"/>
                  <a:gd name="connsiteY2" fmla="*/ 1144858 h 1144858"/>
                  <a:gd name="connsiteX3" fmla="*/ 0 w 936703"/>
                  <a:gd name="connsiteY3" fmla="*/ 1144858 h 1144858"/>
                  <a:gd name="connsiteX0" fmla="*/ 0 w 743415"/>
                  <a:gd name="connsiteY0" fmla="*/ 1144858 h 1598341"/>
                  <a:gd name="connsiteX1" fmla="*/ 89380 w 743415"/>
                  <a:gd name="connsiteY1" fmla="*/ 0 h 1598341"/>
                  <a:gd name="connsiteX2" fmla="*/ 743415 w 743415"/>
                  <a:gd name="connsiteY2" fmla="*/ 1598341 h 1598341"/>
                  <a:gd name="connsiteX3" fmla="*/ 0 w 743415"/>
                  <a:gd name="connsiteY3" fmla="*/ 1144858 h 1598341"/>
                  <a:gd name="connsiteX0" fmla="*/ 0 w 821085"/>
                  <a:gd name="connsiteY0" fmla="*/ 920887 h 1598341"/>
                  <a:gd name="connsiteX1" fmla="*/ 167050 w 821085"/>
                  <a:gd name="connsiteY1" fmla="*/ 0 h 1598341"/>
                  <a:gd name="connsiteX2" fmla="*/ 821085 w 821085"/>
                  <a:gd name="connsiteY2" fmla="*/ 1598341 h 1598341"/>
                  <a:gd name="connsiteX3" fmla="*/ 0 w 821085"/>
                  <a:gd name="connsiteY3" fmla="*/ 920887 h 1598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1085" h="1598341">
                    <a:moveTo>
                      <a:pt x="0" y="920887"/>
                    </a:moveTo>
                    <a:lnTo>
                      <a:pt x="167050" y="0"/>
                    </a:lnTo>
                    <a:lnTo>
                      <a:pt x="821085" y="1598341"/>
                    </a:lnTo>
                    <a:lnTo>
                      <a:pt x="0" y="920887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ru-RU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1" name="Равнобедренный треугольник 1">
                <a:extLst>
                  <a:ext uri="{FF2B5EF4-FFF2-40B4-BE49-F238E27FC236}">
                    <a16:creationId xmlns:a16="http://schemas.microsoft.com/office/drawing/2014/main" id="{E77881BE-8B78-431A-845B-25A9A290DE0E}"/>
                  </a:ext>
                </a:extLst>
              </p:cNvPr>
              <p:cNvSpPr/>
              <p:nvPr/>
            </p:nvSpPr>
            <p:spPr>
              <a:xfrm rot="4927819" flipV="1">
                <a:off x="1112107" y="2149911"/>
                <a:ext cx="531891" cy="1116924"/>
              </a:xfrm>
              <a:custGeom>
                <a:avLst/>
                <a:gdLst>
                  <a:gd name="connsiteX0" fmla="*/ 0 w 936703"/>
                  <a:gd name="connsiteY0" fmla="*/ 1144858 h 1144858"/>
                  <a:gd name="connsiteX1" fmla="*/ 89380 w 936703"/>
                  <a:gd name="connsiteY1" fmla="*/ 0 h 1144858"/>
                  <a:gd name="connsiteX2" fmla="*/ 936703 w 936703"/>
                  <a:gd name="connsiteY2" fmla="*/ 1144858 h 1144858"/>
                  <a:gd name="connsiteX3" fmla="*/ 0 w 936703"/>
                  <a:gd name="connsiteY3" fmla="*/ 1144858 h 1144858"/>
                  <a:gd name="connsiteX0" fmla="*/ 0 w 743415"/>
                  <a:gd name="connsiteY0" fmla="*/ 1144858 h 1598341"/>
                  <a:gd name="connsiteX1" fmla="*/ 89380 w 743415"/>
                  <a:gd name="connsiteY1" fmla="*/ 0 h 1598341"/>
                  <a:gd name="connsiteX2" fmla="*/ 743415 w 743415"/>
                  <a:gd name="connsiteY2" fmla="*/ 1598341 h 1598341"/>
                  <a:gd name="connsiteX3" fmla="*/ 0 w 743415"/>
                  <a:gd name="connsiteY3" fmla="*/ 1144858 h 1598341"/>
                  <a:gd name="connsiteX0" fmla="*/ 0 w 821085"/>
                  <a:gd name="connsiteY0" fmla="*/ 920887 h 1598341"/>
                  <a:gd name="connsiteX1" fmla="*/ 167050 w 821085"/>
                  <a:gd name="connsiteY1" fmla="*/ 0 h 1598341"/>
                  <a:gd name="connsiteX2" fmla="*/ 821085 w 821085"/>
                  <a:gd name="connsiteY2" fmla="*/ 1598341 h 1598341"/>
                  <a:gd name="connsiteX3" fmla="*/ 0 w 821085"/>
                  <a:gd name="connsiteY3" fmla="*/ 920887 h 1598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1085" h="1598341">
                    <a:moveTo>
                      <a:pt x="0" y="920887"/>
                    </a:moveTo>
                    <a:lnTo>
                      <a:pt x="167050" y="0"/>
                    </a:lnTo>
                    <a:lnTo>
                      <a:pt x="821085" y="1598341"/>
                    </a:lnTo>
                    <a:lnTo>
                      <a:pt x="0" y="920887"/>
                    </a:lnTo>
                    <a:close/>
                  </a:path>
                </a:pathLst>
              </a:custGeom>
              <a:solidFill>
                <a:srgbClr val="679DF5"/>
              </a:solidFill>
              <a:ln>
                <a:solidFill>
                  <a:srgbClr val="679D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ru-RU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E3ACEAF6-10A4-4344-B7C6-FD1D50C13F0E}"/>
                </a:ext>
              </a:extLst>
            </p:cNvPr>
            <p:cNvGrpSpPr/>
            <p:nvPr/>
          </p:nvGrpSpPr>
          <p:grpSpPr>
            <a:xfrm>
              <a:off x="330600" y="1242547"/>
              <a:ext cx="2098112" cy="798290"/>
              <a:chOff x="330600" y="1417175"/>
              <a:chExt cx="2098112" cy="798290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C589207F-9957-4778-A105-B178221B14EA}"/>
                  </a:ext>
                </a:extLst>
              </p:cNvPr>
              <p:cNvSpPr txBox="1"/>
              <p:nvPr/>
            </p:nvSpPr>
            <p:spPr>
              <a:xfrm>
                <a:off x="330600" y="1417175"/>
                <a:ext cx="146873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8EB6F8"/>
                    </a:solidFill>
                    <a:effectLst/>
                    <a:uLnTx/>
                    <a:uFillTx/>
                    <a:latin typeface="Montserrat" panose="00000500000000000000" pitchFamily="2" charset="-52"/>
                    <a:ea typeface="Verdana" panose="020B0604030504040204" pitchFamily="34" charset="0"/>
                    <a:cs typeface="Arial"/>
                    <a:sym typeface="Arial"/>
                  </a:rPr>
                  <a:t>Шаг 01</a:t>
                </a: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76073025-F2CD-4412-B3DD-F78B10757024}"/>
                  </a:ext>
                </a:extLst>
              </p:cNvPr>
              <p:cNvSpPr txBox="1"/>
              <p:nvPr/>
            </p:nvSpPr>
            <p:spPr>
              <a:xfrm>
                <a:off x="338213" y="1692245"/>
                <a:ext cx="20904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 panose="00000500000000000000" pitchFamily="2" charset="-52"/>
                    <a:ea typeface="Verdana" panose="020B0604030504040204" pitchFamily="34" charset="0"/>
                    <a:cs typeface="Arial"/>
                    <a:sym typeface="Arial"/>
                  </a:rPr>
                  <a:t>Студент выбирает задачу от заказчика</a:t>
                </a:r>
              </a:p>
            </p:txBody>
          </p:sp>
        </p:grp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09DE362-73D8-4090-A00E-D3B66EFF5A56}"/>
              </a:ext>
            </a:extLst>
          </p:cNvPr>
          <p:cNvGrpSpPr/>
          <p:nvPr/>
        </p:nvGrpSpPr>
        <p:grpSpPr>
          <a:xfrm>
            <a:off x="1709025" y="2430504"/>
            <a:ext cx="2575911" cy="2012611"/>
            <a:chOff x="1718034" y="2274472"/>
            <a:chExt cx="2575911" cy="2012611"/>
          </a:xfrm>
        </p:grpSpPr>
        <p:grpSp>
          <p:nvGrpSpPr>
            <p:cNvPr id="103" name="Группа 102">
              <a:extLst>
                <a:ext uri="{FF2B5EF4-FFF2-40B4-BE49-F238E27FC236}">
                  <a16:creationId xmlns:a16="http://schemas.microsoft.com/office/drawing/2014/main" id="{26693149-B3D6-4CD8-9B3B-B0BDD72AADC6}"/>
                </a:ext>
              </a:extLst>
            </p:cNvPr>
            <p:cNvGrpSpPr/>
            <p:nvPr/>
          </p:nvGrpSpPr>
          <p:grpSpPr>
            <a:xfrm rot="20023689">
              <a:off x="1972588" y="3265244"/>
              <a:ext cx="1018937" cy="1021839"/>
              <a:chOff x="819591" y="1755753"/>
              <a:chExt cx="1215104" cy="1218565"/>
            </a:xfrm>
          </p:grpSpPr>
          <p:sp>
            <p:nvSpPr>
              <p:cNvPr id="107" name="Равнобедренный треугольник 1">
                <a:extLst>
                  <a:ext uri="{FF2B5EF4-FFF2-40B4-BE49-F238E27FC236}">
                    <a16:creationId xmlns:a16="http://schemas.microsoft.com/office/drawing/2014/main" id="{5CC0EFFB-FCDD-4F90-991E-DB863A4DE75B}"/>
                  </a:ext>
                </a:extLst>
              </p:cNvPr>
              <p:cNvSpPr/>
              <p:nvPr/>
            </p:nvSpPr>
            <p:spPr>
              <a:xfrm rot="196104">
                <a:off x="1512331" y="1755753"/>
                <a:ext cx="522364" cy="1108260"/>
              </a:xfrm>
              <a:custGeom>
                <a:avLst/>
                <a:gdLst>
                  <a:gd name="connsiteX0" fmla="*/ 0 w 936703"/>
                  <a:gd name="connsiteY0" fmla="*/ 1144858 h 1144858"/>
                  <a:gd name="connsiteX1" fmla="*/ 89380 w 936703"/>
                  <a:gd name="connsiteY1" fmla="*/ 0 h 1144858"/>
                  <a:gd name="connsiteX2" fmla="*/ 936703 w 936703"/>
                  <a:gd name="connsiteY2" fmla="*/ 1144858 h 1144858"/>
                  <a:gd name="connsiteX3" fmla="*/ 0 w 936703"/>
                  <a:gd name="connsiteY3" fmla="*/ 1144858 h 1144858"/>
                  <a:gd name="connsiteX0" fmla="*/ 0 w 743415"/>
                  <a:gd name="connsiteY0" fmla="*/ 1144858 h 1598341"/>
                  <a:gd name="connsiteX1" fmla="*/ 89380 w 743415"/>
                  <a:gd name="connsiteY1" fmla="*/ 0 h 1598341"/>
                  <a:gd name="connsiteX2" fmla="*/ 743415 w 743415"/>
                  <a:gd name="connsiteY2" fmla="*/ 1598341 h 1598341"/>
                  <a:gd name="connsiteX3" fmla="*/ 0 w 743415"/>
                  <a:gd name="connsiteY3" fmla="*/ 1144858 h 1598341"/>
                  <a:gd name="connsiteX0" fmla="*/ 0 w 821085"/>
                  <a:gd name="connsiteY0" fmla="*/ 920887 h 1598341"/>
                  <a:gd name="connsiteX1" fmla="*/ 167050 w 821085"/>
                  <a:gd name="connsiteY1" fmla="*/ 0 h 1598341"/>
                  <a:gd name="connsiteX2" fmla="*/ 821085 w 821085"/>
                  <a:gd name="connsiteY2" fmla="*/ 1598341 h 1598341"/>
                  <a:gd name="connsiteX3" fmla="*/ 0 w 821085"/>
                  <a:gd name="connsiteY3" fmla="*/ 920887 h 1598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1085" h="1598341">
                    <a:moveTo>
                      <a:pt x="0" y="920887"/>
                    </a:moveTo>
                    <a:lnTo>
                      <a:pt x="167050" y="0"/>
                    </a:lnTo>
                    <a:lnTo>
                      <a:pt x="821085" y="1598341"/>
                    </a:lnTo>
                    <a:lnTo>
                      <a:pt x="0" y="920887"/>
                    </a:lnTo>
                    <a:close/>
                  </a:path>
                </a:pathLst>
              </a:custGeom>
              <a:solidFill>
                <a:srgbClr val="5692F4"/>
              </a:solidFill>
              <a:ln>
                <a:solidFill>
                  <a:srgbClr val="5692F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ru-RU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9" name="Равнобедренный треугольник 1">
                <a:extLst>
                  <a:ext uri="{FF2B5EF4-FFF2-40B4-BE49-F238E27FC236}">
                    <a16:creationId xmlns:a16="http://schemas.microsoft.com/office/drawing/2014/main" id="{A1F7DDD3-ACEB-4D1C-AAFA-4C5BB0777755}"/>
                  </a:ext>
                </a:extLst>
              </p:cNvPr>
              <p:cNvSpPr/>
              <p:nvPr/>
            </p:nvSpPr>
            <p:spPr>
              <a:xfrm rot="4927819" flipV="1">
                <a:off x="1112107" y="2149911"/>
                <a:ext cx="531891" cy="1116924"/>
              </a:xfrm>
              <a:custGeom>
                <a:avLst/>
                <a:gdLst>
                  <a:gd name="connsiteX0" fmla="*/ 0 w 936703"/>
                  <a:gd name="connsiteY0" fmla="*/ 1144858 h 1144858"/>
                  <a:gd name="connsiteX1" fmla="*/ 89380 w 936703"/>
                  <a:gd name="connsiteY1" fmla="*/ 0 h 1144858"/>
                  <a:gd name="connsiteX2" fmla="*/ 936703 w 936703"/>
                  <a:gd name="connsiteY2" fmla="*/ 1144858 h 1144858"/>
                  <a:gd name="connsiteX3" fmla="*/ 0 w 936703"/>
                  <a:gd name="connsiteY3" fmla="*/ 1144858 h 1144858"/>
                  <a:gd name="connsiteX0" fmla="*/ 0 w 743415"/>
                  <a:gd name="connsiteY0" fmla="*/ 1144858 h 1598341"/>
                  <a:gd name="connsiteX1" fmla="*/ 89380 w 743415"/>
                  <a:gd name="connsiteY1" fmla="*/ 0 h 1598341"/>
                  <a:gd name="connsiteX2" fmla="*/ 743415 w 743415"/>
                  <a:gd name="connsiteY2" fmla="*/ 1598341 h 1598341"/>
                  <a:gd name="connsiteX3" fmla="*/ 0 w 743415"/>
                  <a:gd name="connsiteY3" fmla="*/ 1144858 h 1598341"/>
                  <a:gd name="connsiteX0" fmla="*/ 0 w 821085"/>
                  <a:gd name="connsiteY0" fmla="*/ 920887 h 1598341"/>
                  <a:gd name="connsiteX1" fmla="*/ 167050 w 821085"/>
                  <a:gd name="connsiteY1" fmla="*/ 0 h 1598341"/>
                  <a:gd name="connsiteX2" fmla="*/ 821085 w 821085"/>
                  <a:gd name="connsiteY2" fmla="*/ 1598341 h 1598341"/>
                  <a:gd name="connsiteX3" fmla="*/ 0 w 821085"/>
                  <a:gd name="connsiteY3" fmla="*/ 920887 h 1598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1085" h="1598341">
                    <a:moveTo>
                      <a:pt x="0" y="920887"/>
                    </a:moveTo>
                    <a:lnTo>
                      <a:pt x="167050" y="0"/>
                    </a:lnTo>
                    <a:lnTo>
                      <a:pt x="821085" y="1598341"/>
                    </a:lnTo>
                    <a:lnTo>
                      <a:pt x="0" y="920887"/>
                    </a:lnTo>
                    <a:close/>
                  </a:path>
                </a:pathLst>
              </a:custGeom>
              <a:solidFill>
                <a:srgbClr val="3C81F2"/>
              </a:solidFill>
              <a:ln>
                <a:solidFill>
                  <a:srgbClr val="3C81F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ru-RU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6A3188CF-2141-4422-A36D-86D55A17F12C}"/>
                </a:ext>
              </a:extLst>
            </p:cNvPr>
            <p:cNvGrpSpPr/>
            <p:nvPr/>
          </p:nvGrpSpPr>
          <p:grpSpPr>
            <a:xfrm>
              <a:off x="1718034" y="2274472"/>
              <a:ext cx="2575911" cy="803430"/>
              <a:chOff x="1893456" y="2242897"/>
              <a:chExt cx="2575911" cy="803430"/>
            </a:xfrm>
          </p:grpSpPr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FAD396D5-5E8E-40FD-A046-50C230F276AC}"/>
                  </a:ext>
                </a:extLst>
              </p:cNvPr>
              <p:cNvSpPr txBox="1"/>
              <p:nvPr/>
            </p:nvSpPr>
            <p:spPr>
              <a:xfrm>
                <a:off x="1913318" y="2523107"/>
                <a:ext cx="255604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 panose="00000500000000000000" pitchFamily="2" charset="-52"/>
                    <a:ea typeface="Verdana" panose="020B0604030504040204" pitchFamily="34" charset="0"/>
                    <a:cs typeface="Arial"/>
                    <a:sym typeface="Arial"/>
                  </a:rPr>
                  <a:t>Получает необходимые компетенции</a:t>
                </a: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F66B26F0-4177-42D0-89D4-43A2BE97D87E}"/>
                  </a:ext>
                </a:extLst>
              </p:cNvPr>
              <p:cNvSpPr txBox="1"/>
              <p:nvPr/>
            </p:nvSpPr>
            <p:spPr>
              <a:xfrm>
                <a:off x="1893456" y="2242897"/>
                <a:ext cx="15139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692F4"/>
                    </a:solidFill>
                    <a:effectLst/>
                    <a:uLnTx/>
                    <a:uFillTx/>
                    <a:latin typeface="Montserrat" panose="00000500000000000000" pitchFamily="2" charset="-52"/>
                    <a:ea typeface="Verdana" panose="020B0604030504040204" pitchFamily="34" charset="0"/>
                    <a:cs typeface="Arial"/>
                    <a:sym typeface="Arial"/>
                  </a:rPr>
                  <a:t>Шаг 02</a:t>
                </a:r>
              </a:p>
            </p:txBody>
          </p:sp>
        </p:grp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13C9CE1-370B-4D0D-915A-C0F287C49D44}"/>
              </a:ext>
            </a:extLst>
          </p:cNvPr>
          <p:cNvGrpSpPr/>
          <p:nvPr/>
        </p:nvGrpSpPr>
        <p:grpSpPr>
          <a:xfrm>
            <a:off x="3297967" y="3056936"/>
            <a:ext cx="2639738" cy="1852858"/>
            <a:chOff x="3299380" y="2890962"/>
            <a:chExt cx="2639738" cy="1852858"/>
          </a:xfrm>
        </p:grpSpPr>
        <p:grpSp>
          <p:nvGrpSpPr>
            <p:cNvPr id="110" name="Группа 109">
              <a:extLst>
                <a:ext uri="{FF2B5EF4-FFF2-40B4-BE49-F238E27FC236}">
                  <a16:creationId xmlns:a16="http://schemas.microsoft.com/office/drawing/2014/main" id="{83F93232-331F-418A-A312-48963F99AADA}"/>
                </a:ext>
              </a:extLst>
            </p:cNvPr>
            <p:cNvGrpSpPr/>
            <p:nvPr/>
          </p:nvGrpSpPr>
          <p:grpSpPr>
            <a:xfrm rot="19015952">
              <a:off x="3704286" y="3720897"/>
              <a:ext cx="1023302" cy="1022923"/>
              <a:chOff x="814386" y="1755753"/>
              <a:chExt cx="1220309" cy="1219858"/>
            </a:xfrm>
          </p:grpSpPr>
          <p:sp>
            <p:nvSpPr>
              <p:cNvPr id="112" name="Равнобедренный треугольник 1">
                <a:extLst>
                  <a:ext uri="{FF2B5EF4-FFF2-40B4-BE49-F238E27FC236}">
                    <a16:creationId xmlns:a16="http://schemas.microsoft.com/office/drawing/2014/main" id="{C2A6A80F-3CD1-4825-A3F9-FE3C50DE4E33}"/>
                  </a:ext>
                </a:extLst>
              </p:cNvPr>
              <p:cNvSpPr/>
              <p:nvPr/>
            </p:nvSpPr>
            <p:spPr>
              <a:xfrm rot="196104">
                <a:off x="1512331" y="1755753"/>
                <a:ext cx="522364" cy="1108260"/>
              </a:xfrm>
              <a:custGeom>
                <a:avLst/>
                <a:gdLst>
                  <a:gd name="connsiteX0" fmla="*/ 0 w 936703"/>
                  <a:gd name="connsiteY0" fmla="*/ 1144858 h 1144858"/>
                  <a:gd name="connsiteX1" fmla="*/ 89380 w 936703"/>
                  <a:gd name="connsiteY1" fmla="*/ 0 h 1144858"/>
                  <a:gd name="connsiteX2" fmla="*/ 936703 w 936703"/>
                  <a:gd name="connsiteY2" fmla="*/ 1144858 h 1144858"/>
                  <a:gd name="connsiteX3" fmla="*/ 0 w 936703"/>
                  <a:gd name="connsiteY3" fmla="*/ 1144858 h 1144858"/>
                  <a:gd name="connsiteX0" fmla="*/ 0 w 743415"/>
                  <a:gd name="connsiteY0" fmla="*/ 1144858 h 1598341"/>
                  <a:gd name="connsiteX1" fmla="*/ 89380 w 743415"/>
                  <a:gd name="connsiteY1" fmla="*/ 0 h 1598341"/>
                  <a:gd name="connsiteX2" fmla="*/ 743415 w 743415"/>
                  <a:gd name="connsiteY2" fmla="*/ 1598341 h 1598341"/>
                  <a:gd name="connsiteX3" fmla="*/ 0 w 743415"/>
                  <a:gd name="connsiteY3" fmla="*/ 1144858 h 1598341"/>
                  <a:gd name="connsiteX0" fmla="*/ 0 w 821085"/>
                  <a:gd name="connsiteY0" fmla="*/ 920887 h 1598341"/>
                  <a:gd name="connsiteX1" fmla="*/ 167050 w 821085"/>
                  <a:gd name="connsiteY1" fmla="*/ 0 h 1598341"/>
                  <a:gd name="connsiteX2" fmla="*/ 821085 w 821085"/>
                  <a:gd name="connsiteY2" fmla="*/ 1598341 h 1598341"/>
                  <a:gd name="connsiteX3" fmla="*/ 0 w 821085"/>
                  <a:gd name="connsiteY3" fmla="*/ 920887 h 1598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1085" h="1598341">
                    <a:moveTo>
                      <a:pt x="0" y="920887"/>
                    </a:moveTo>
                    <a:lnTo>
                      <a:pt x="167050" y="0"/>
                    </a:lnTo>
                    <a:lnTo>
                      <a:pt x="821085" y="1598341"/>
                    </a:lnTo>
                    <a:lnTo>
                      <a:pt x="0" y="920887"/>
                    </a:lnTo>
                    <a:close/>
                  </a:path>
                </a:pathLst>
              </a:custGeom>
              <a:solidFill>
                <a:srgbClr val="206FF0"/>
              </a:solidFill>
              <a:ln>
                <a:solidFill>
                  <a:srgbClr val="206F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ru-RU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3" name="Равнобедренный треугольник 1">
                <a:extLst>
                  <a:ext uri="{FF2B5EF4-FFF2-40B4-BE49-F238E27FC236}">
                    <a16:creationId xmlns:a16="http://schemas.microsoft.com/office/drawing/2014/main" id="{2BD27AFE-9BF3-4814-A3C2-28BCDA4927FA}"/>
                  </a:ext>
                </a:extLst>
              </p:cNvPr>
              <p:cNvSpPr/>
              <p:nvPr/>
            </p:nvSpPr>
            <p:spPr>
              <a:xfrm rot="4927819" flipV="1">
                <a:off x="1106902" y="2151204"/>
                <a:ext cx="531891" cy="1116924"/>
              </a:xfrm>
              <a:custGeom>
                <a:avLst/>
                <a:gdLst>
                  <a:gd name="connsiteX0" fmla="*/ 0 w 936703"/>
                  <a:gd name="connsiteY0" fmla="*/ 1144858 h 1144858"/>
                  <a:gd name="connsiteX1" fmla="*/ 89380 w 936703"/>
                  <a:gd name="connsiteY1" fmla="*/ 0 h 1144858"/>
                  <a:gd name="connsiteX2" fmla="*/ 936703 w 936703"/>
                  <a:gd name="connsiteY2" fmla="*/ 1144858 h 1144858"/>
                  <a:gd name="connsiteX3" fmla="*/ 0 w 936703"/>
                  <a:gd name="connsiteY3" fmla="*/ 1144858 h 1144858"/>
                  <a:gd name="connsiteX0" fmla="*/ 0 w 743415"/>
                  <a:gd name="connsiteY0" fmla="*/ 1144858 h 1598341"/>
                  <a:gd name="connsiteX1" fmla="*/ 89380 w 743415"/>
                  <a:gd name="connsiteY1" fmla="*/ 0 h 1598341"/>
                  <a:gd name="connsiteX2" fmla="*/ 743415 w 743415"/>
                  <a:gd name="connsiteY2" fmla="*/ 1598341 h 1598341"/>
                  <a:gd name="connsiteX3" fmla="*/ 0 w 743415"/>
                  <a:gd name="connsiteY3" fmla="*/ 1144858 h 1598341"/>
                  <a:gd name="connsiteX0" fmla="*/ 0 w 821085"/>
                  <a:gd name="connsiteY0" fmla="*/ 920887 h 1598341"/>
                  <a:gd name="connsiteX1" fmla="*/ 167050 w 821085"/>
                  <a:gd name="connsiteY1" fmla="*/ 0 h 1598341"/>
                  <a:gd name="connsiteX2" fmla="*/ 821085 w 821085"/>
                  <a:gd name="connsiteY2" fmla="*/ 1598341 h 1598341"/>
                  <a:gd name="connsiteX3" fmla="*/ 0 w 821085"/>
                  <a:gd name="connsiteY3" fmla="*/ 920887 h 1598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1085" h="1598341">
                    <a:moveTo>
                      <a:pt x="0" y="920887"/>
                    </a:moveTo>
                    <a:lnTo>
                      <a:pt x="167050" y="0"/>
                    </a:lnTo>
                    <a:lnTo>
                      <a:pt x="821085" y="1598341"/>
                    </a:lnTo>
                    <a:lnTo>
                      <a:pt x="0" y="920887"/>
                    </a:lnTo>
                    <a:close/>
                  </a:path>
                </a:pathLst>
              </a:custGeom>
              <a:solidFill>
                <a:srgbClr val="0D4FBB"/>
              </a:solidFill>
              <a:ln>
                <a:solidFill>
                  <a:srgbClr val="0D4F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7B039594-87C8-4CA4-823C-A4BEEE30DDC7}"/>
                </a:ext>
              </a:extLst>
            </p:cNvPr>
            <p:cNvGrpSpPr/>
            <p:nvPr/>
          </p:nvGrpSpPr>
          <p:grpSpPr>
            <a:xfrm>
              <a:off x="3299380" y="2890962"/>
              <a:ext cx="2639738" cy="797130"/>
              <a:chOff x="3663054" y="2725603"/>
              <a:chExt cx="2639738" cy="797130"/>
            </a:xfrm>
          </p:grpSpPr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79182391-497B-4713-8A56-45C2A15E2D9D}"/>
                  </a:ext>
                </a:extLst>
              </p:cNvPr>
              <p:cNvSpPr txBox="1"/>
              <p:nvPr/>
            </p:nvSpPr>
            <p:spPr>
              <a:xfrm>
                <a:off x="3668943" y="2999513"/>
                <a:ext cx="263384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 panose="00000500000000000000" pitchFamily="2" charset="-52"/>
                    <a:ea typeface="Verdana" panose="020B0604030504040204" pitchFamily="34" charset="0"/>
                    <a:cs typeface="Arial"/>
                    <a:sym typeface="Arial"/>
                  </a:rPr>
                  <a:t>Выполняет проект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 panose="00000500000000000000" pitchFamily="2" charset="-52"/>
                    <a:ea typeface="Verdana" panose="020B0604030504040204" pitchFamily="34" charset="0"/>
                    <a:cs typeface="Arial"/>
                    <a:sym typeface="Arial"/>
                  </a:rPr>
                  <a:t>при помощи наставника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58BC6A06-8CF7-4AE6-B476-3688D9F23AED}"/>
                  </a:ext>
                </a:extLst>
              </p:cNvPr>
              <p:cNvSpPr txBox="1"/>
              <p:nvPr/>
            </p:nvSpPr>
            <p:spPr>
              <a:xfrm>
                <a:off x="3663054" y="2725603"/>
                <a:ext cx="153571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06FF0"/>
                    </a:solidFill>
                    <a:effectLst/>
                    <a:uLnTx/>
                    <a:uFillTx/>
                    <a:latin typeface="Montserrat" panose="00000500000000000000" pitchFamily="2" charset="-52"/>
                    <a:ea typeface="Verdana" panose="020B0604030504040204" pitchFamily="34" charset="0"/>
                    <a:cs typeface="Arial"/>
                    <a:sym typeface="Arial"/>
                  </a:rPr>
                  <a:t>Шаг 03</a:t>
                </a:r>
              </a:p>
            </p:txBody>
          </p:sp>
        </p:grp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D4E6EA7-8D3E-491C-8415-0740552C41E2}"/>
              </a:ext>
            </a:extLst>
          </p:cNvPr>
          <p:cNvGrpSpPr/>
          <p:nvPr/>
        </p:nvGrpSpPr>
        <p:grpSpPr>
          <a:xfrm>
            <a:off x="5162151" y="2429082"/>
            <a:ext cx="2481225" cy="2013781"/>
            <a:chOff x="5173793" y="2347129"/>
            <a:chExt cx="2481225" cy="2013781"/>
          </a:xfrm>
        </p:grpSpPr>
        <p:grpSp>
          <p:nvGrpSpPr>
            <p:cNvPr id="114" name="Группа 113">
              <a:extLst>
                <a:ext uri="{FF2B5EF4-FFF2-40B4-BE49-F238E27FC236}">
                  <a16:creationId xmlns:a16="http://schemas.microsoft.com/office/drawing/2014/main" id="{2A63C639-0C97-473B-BCA1-DEBD583B717E}"/>
                </a:ext>
              </a:extLst>
            </p:cNvPr>
            <p:cNvGrpSpPr/>
            <p:nvPr/>
          </p:nvGrpSpPr>
          <p:grpSpPr>
            <a:xfrm rot="17754655">
              <a:off x="5662243" y="3337797"/>
              <a:ext cx="1023302" cy="1022923"/>
              <a:chOff x="814386" y="1755753"/>
              <a:chExt cx="1220309" cy="1219858"/>
            </a:xfrm>
          </p:grpSpPr>
          <p:sp>
            <p:nvSpPr>
              <p:cNvPr id="116" name="Равнобедренный треугольник 1">
                <a:extLst>
                  <a:ext uri="{FF2B5EF4-FFF2-40B4-BE49-F238E27FC236}">
                    <a16:creationId xmlns:a16="http://schemas.microsoft.com/office/drawing/2014/main" id="{05F22D49-AB19-4E66-9667-62A435AC26CA}"/>
                  </a:ext>
                </a:extLst>
              </p:cNvPr>
              <p:cNvSpPr/>
              <p:nvPr/>
            </p:nvSpPr>
            <p:spPr>
              <a:xfrm rot="196104">
                <a:off x="1512331" y="1755753"/>
                <a:ext cx="522364" cy="1108260"/>
              </a:xfrm>
              <a:custGeom>
                <a:avLst/>
                <a:gdLst>
                  <a:gd name="connsiteX0" fmla="*/ 0 w 936703"/>
                  <a:gd name="connsiteY0" fmla="*/ 1144858 h 1144858"/>
                  <a:gd name="connsiteX1" fmla="*/ 89380 w 936703"/>
                  <a:gd name="connsiteY1" fmla="*/ 0 h 1144858"/>
                  <a:gd name="connsiteX2" fmla="*/ 936703 w 936703"/>
                  <a:gd name="connsiteY2" fmla="*/ 1144858 h 1144858"/>
                  <a:gd name="connsiteX3" fmla="*/ 0 w 936703"/>
                  <a:gd name="connsiteY3" fmla="*/ 1144858 h 1144858"/>
                  <a:gd name="connsiteX0" fmla="*/ 0 w 743415"/>
                  <a:gd name="connsiteY0" fmla="*/ 1144858 h 1598341"/>
                  <a:gd name="connsiteX1" fmla="*/ 89380 w 743415"/>
                  <a:gd name="connsiteY1" fmla="*/ 0 h 1598341"/>
                  <a:gd name="connsiteX2" fmla="*/ 743415 w 743415"/>
                  <a:gd name="connsiteY2" fmla="*/ 1598341 h 1598341"/>
                  <a:gd name="connsiteX3" fmla="*/ 0 w 743415"/>
                  <a:gd name="connsiteY3" fmla="*/ 1144858 h 1598341"/>
                  <a:gd name="connsiteX0" fmla="*/ 0 w 821085"/>
                  <a:gd name="connsiteY0" fmla="*/ 920887 h 1598341"/>
                  <a:gd name="connsiteX1" fmla="*/ 167050 w 821085"/>
                  <a:gd name="connsiteY1" fmla="*/ 0 h 1598341"/>
                  <a:gd name="connsiteX2" fmla="*/ 821085 w 821085"/>
                  <a:gd name="connsiteY2" fmla="*/ 1598341 h 1598341"/>
                  <a:gd name="connsiteX3" fmla="*/ 0 w 821085"/>
                  <a:gd name="connsiteY3" fmla="*/ 920887 h 1598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1085" h="1598341">
                    <a:moveTo>
                      <a:pt x="0" y="920887"/>
                    </a:moveTo>
                    <a:lnTo>
                      <a:pt x="167050" y="0"/>
                    </a:lnTo>
                    <a:lnTo>
                      <a:pt x="821085" y="1598341"/>
                    </a:lnTo>
                    <a:lnTo>
                      <a:pt x="0" y="920887"/>
                    </a:lnTo>
                    <a:close/>
                  </a:path>
                </a:pathLst>
              </a:custGeom>
              <a:solidFill>
                <a:srgbClr val="0C4AB0"/>
              </a:solidFill>
              <a:ln>
                <a:solidFill>
                  <a:srgbClr val="0C4A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7" name="Равнобедренный треугольник 1">
                <a:extLst>
                  <a:ext uri="{FF2B5EF4-FFF2-40B4-BE49-F238E27FC236}">
                    <a16:creationId xmlns:a16="http://schemas.microsoft.com/office/drawing/2014/main" id="{03517697-7AFA-4C38-A123-15B596FFCD84}"/>
                  </a:ext>
                </a:extLst>
              </p:cNvPr>
              <p:cNvSpPr/>
              <p:nvPr/>
            </p:nvSpPr>
            <p:spPr>
              <a:xfrm rot="4927819" flipV="1">
                <a:off x="1106902" y="2151204"/>
                <a:ext cx="531891" cy="1116924"/>
              </a:xfrm>
              <a:custGeom>
                <a:avLst/>
                <a:gdLst>
                  <a:gd name="connsiteX0" fmla="*/ 0 w 936703"/>
                  <a:gd name="connsiteY0" fmla="*/ 1144858 h 1144858"/>
                  <a:gd name="connsiteX1" fmla="*/ 89380 w 936703"/>
                  <a:gd name="connsiteY1" fmla="*/ 0 h 1144858"/>
                  <a:gd name="connsiteX2" fmla="*/ 936703 w 936703"/>
                  <a:gd name="connsiteY2" fmla="*/ 1144858 h 1144858"/>
                  <a:gd name="connsiteX3" fmla="*/ 0 w 936703"/>
                  <a:gd name="connsiteY3" fmla="*/ 1144858 h 1144858"/>
                  <a:gd name="connsiteX0" fmla="*/ 0 w 743415"/>
                  <a:gd name="connsiteY0" fmla="*/ 1144858 h 1598341"/>
                  <a:gd name="connsiteX1" fmla="*/ 89380 w 743415"/>
                  <a:gd name="connsiteY1" fmla="*/ 0 h 1598341"/>
                  <a:gd name="connsiteX2" fmla="*/ 743415 w 743415"/>
                  <a:gd name="connsiteY2" fmla="*/ 1598341 h 1598341"/>
                  <a:gd name="connsiteX3" fmla="*/ 0 w 743415"/>
                  <a:gd name="connsiteY3" fmla="*/ 1144858 h 1598341"/>
                  <a:gd name="connsiteX0" fmla="*/ 0 w 821085"/>
                  <a:gd name="connsiteY0" fmla="*/ 920887 h 1598341"/>
                  <a:gd name="connsiteX1" fmla="*/ 167050 w 821085"/>
                  <a:gd name="connsiteY1" fmla="*/ 0 h 1598341"/>
                  <a:gd name="connsiteX2" fmla="*/ 821085 w 821085"/>
                  <a:gd name="connsiteY2" fmla="*/ 1598341 h 1598341"/>
                  <a:gd name="connsiteX3" fmla="*/ 0 w 821085"/>
                  <a:gd name="connsiteY3" fmla="*/ 920887 h 1598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1085" h="1598341">
                    <a:moveTo>
                      <a:pt x="0" y="920887"/>
                    </a:moveTo>
                    <a:lnTo>
                      <a:pt x="167050" y="0"/>
                    </a:lnTo>
                    <a:lnTo>
                      <a:pt x="821085" y="1598341"/>
                    </a:lnTo>
                    <a:lnTo>
                      <a:pt x="0" y="920887"/>
                    </a:lnTo>
                    <a:close/>
                  </a:path>
                </a:pathLst>
              </a:custGeom>
              <a:solidFill>
                <a:srgbClr val="0B4199"/>
              </a:solidFill>
              <a:ln>
                <a:solidFill>
                  <a:srgbClr val="0B41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3C9A3AE7-DA0F-4D47-9A2A-EDD52E2B5FAA}"/>
                </a:ext>
              </a:extLst>
            </p:cNvPr>
            <p:cNvGrpSpPr/>
            <p:nvPr/>
          </p:nvGrpSpPr>
          <p:grpSpPr>
            <a:xfrm>
              <a:off x="5173793" y="2347129"/>
              <a:ext cx="2481225" cy="800695"/>
              <a:chOff x="5537378" y="2247222"/>
              <a:chExt cx="2481225" cy="800695"/>
            </a:xfrm>
          </p:grpSpPr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D2B6619A-79FC-4567-8D65-B1E69237CB33}"/>
                  </a:ext>
                </a:extLst>
              </p:cNvPr>
              <p:cNvSpPr txBox="1"/>
              <p:nvPr/>
            </p:nvSpPr>
            <p:spPr>
              <a:xfrm>
                <a:off x="5562485" y="2524697"/>
                <a:ext cx="24561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 panose="00000500000000000000" pitchFamily="2" charset="-52"/>
                    <a:ea typeface="Verdana" panose="020B0604030504040204" pitchFamily="34" charset="0"/>
                    <a:cs typeface="Arial"/>
                    <a:sym typeface="Arial"/>
                  </a:rPr>
                  <a:t>Выступает с проектом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 panose="00000500000000000000" pitchFamily="2" charset="-52"/>
                    <a:ea typeface="Verdana" panose="020B0604030504040204" pitchFamily="34" charset="0"/>
                    <a:cs typeface="Arial"/>
                    <a:sym typeface="Arial"/>
                  </a:rPr>
                  <a:t>на конкурсах ВКР</a:t>
                </a: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0B3E26ED-963C-46E1-B846-4A324526263D}"/>
                  </a:ext>
                </a:extLst>
              </p:cNvPr>
              <p:cNvSpPr txBox="1"/>
              <p:nvPr/>
            </p:nvSpPr>
            <p:spPr>
              <a:xfrm>
                <a:off x="5537378" y="2247222"/>
                <a:ext cx="198472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C4AB0"/>
                    </a:solidFill>
                    <a:effectLst/>
                    <a:uLnTx/>
                    <a:uFillTx/>
                    <a:latin typeface="Montserrat" panose="00000500000000000000" pitchFamily="2" charset="-52"/>
                    <a:ea typeface="Verdana" panose="020B0604030504040204" pitchFamily="34" charset="0"/>
                    <a:cs typeface="Arial"/>
                    <a:sym typeface="Arial"/>
                  </a:rPr>
                  <a:t>Шаг 04</a:t>
                </a:r>
              </a:p>
            </p:txBody>
          </p:sp>
        </p:grp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5CE15E8-8AFB-4949-B876-AA9C7A9E3E55}"/>
              </a:ext>
            </a:extLst>
          </p:cNvPr>
          <p:cNvGrpSpPr/>
          <p:nvPr/>
        </p:nvGrpSpPr>
        <p:grpSpPr>
          <a:xfrm>
            <a:off x="6877050" y="1693604"/>
            <a:ext cx="2339461" cy="2070269"/>
            <a:chOff x="6825351" y="1187865"/>
            <a:chExt cx="2339461" cy="2070269"/>
          </a:xfrm>
        </p:grpSpPr>
        <p:grpSp>
          <p:nvGrpSpPr>
            <p:cNvPr id="118" name="Группа 117">
              <a:extLst>
                <a:ext uri="{FF2B5EF4-FFF2-40B4-BE49-F238E27FC236}">
                  <a16:creationId xmlns:a16="http://schemas.microsoft.com/office/drawing/2014/main" id="{5A2586B2-75AE-4473-A60A-3E6A4A106A34}"/>
                </a:ext>
              </a:extLst>
            </p:cNvPr>
            <p:cNvGrpSpPr/>
            <p:nvPr/>
          </p:nvGrpSpPr>
          <p:grpSpPr>
            <a:xfrm rot="17145077">
              <a:off x="7251956" y="2235022"/>
              <a:ext cx="1023301" cy="1022923"/>
              <a:chOff x="814387" y="1755753"/>
              <a:chExt cx="1220308" cy="1219858"/>
            </a:xfrm>
          </p:grpSpPr>
          <p:sp>
            <p:nvSpPr>
              <p:cNvPr id="119" name="Равнобедренный треугольник 1">
                <a:extLst>
                  <a:ext uri="{FF2B5EF4-FFF2-40B4-BE49-F238E27FC236}">
                    <a16:creationId xmlns:a16="http://schemas.microsoft.com/office/drawing/2014/main" id="{7DEAB5AE-D182-42BB-B8D3-8B664FB0193E}"/>
                  </a:ext>
                </a:extLst>
              </p:cNvPr>
              <p:cNvSpPr/>
              <p:nvPr/>
            </p:nvSpPr>
            <p:spPr>
              <a:xfrm rot="196104">
                <a:off x="1512331" y="1755753"/>
                <a:ext cx="522364" cy="1108260"/>
              </a:xfrm>
              <a:custGeom>
                <a:avLst/>
                <a:gdLst>
                  <a:gd name="connsiteX0" fmla="*/ 0 w 936703"/>
                  <a:gd name="connsiteY0" fmla="*/ 1144858 h 1144858"/>
                  <a:gd name="connsiteX1" fmla="*/ 89380 w 936703"/>
                  <a:gd name="connsiteY1" fmla="*/ 0 h 1144858"/>
                  <a:gd name="connsiteX2" fmla="*/ 936703 w 936703"/>
                  <a:gd name="connsiteY2" fmla="*/ 1144858 h 1144858"/>
                  <a:gd name="connsiteX3" fmla="*/ 0 w 936703"/>
                  <a:gd name="connsiteY3" fmla="*/ 1144858 h 1144858"/>
                  <a:gd name="connsiteX0" fmla="*/ 0 w 743415"/>
                  <a:gd name="connsiteY0" fmla="*/ 1144858 h 1598341"/>
                  <a:gd name="connsiteX1" fmla="*/ 89380 w 743415"/>
                  <a:gd name="connsiteY1" fmla="*/ 0 h 1598341"/>
                  <a:gd name="connsiteX2" fmla="*/ 743415 w 743415"/>
                  <a:gd name="connsiteY2" fmla="*/ 1598341 h 1598341"/>
                  <a:gd name="connsiteX3" fmla="*/ 0 w 743415"/>
                  <a:gd name="connsiteY3" fmla="*/ 1144858 h 1598341"/>
                  <a:gd name="connsiteX0" fmla="*/ 0 w 821085"/>
                  <a:gd name="connsiteY0" fmla="*/ 920887 h 1598341"/>
                  <a:gd name="connsiteX1" fmla="*/ 167050 w 821085"/>
                  <a:gd name="connsiteY1" fmla="*/ 0 h 1598341"/>
                  <a:gd name="connsiteX2" fmla="*/ 821085 w 821085"/>
                  <a:gd name="connsiteY2" fmla="*/ 1598341 h 1598341"/>
                  <a:gd name="connsiteX3" fmla="*/ 0 w 821085"/>
                  <a:gd name="connsiteY3" fmla="*/ 920887 h 1598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1085" h="1598341">
                    <a:moveTo>
                      <a:pt x="0" y="920887"/>
                    </a:moveTo>
                    <a:lnTo>
                      <a:pt x="167050" y="0"/>
                    </a:lnTo>
                    <a:lnTo>
                      <a:pt x="821085" y="1598341"/>
                    </a:lnTo>
                    <a:lnTo>
                      <a:pt x="0" y="920887"/>
                    </a:lnTo>
                    <a:close/>
                  </a:path>
                </a:pathLst>
              </a:custGeom>
              <a:solidFill>
                <a:srgbClr val="09357D"/>
              </a:solidFill>
              <a:ln>
                <a:solidFill>
                  <a:srgbClr val="0935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1" name="Равнобедренный треугольник 1">
                <a:extLst>
                  <a:ext uri="{FF2B5EF4-FFF2-40B4-BE49-F238E27FC236}">
                    <a16:creationId xmlns:a16="http://schemas.microsoft.com/office/drawing/2014/main" id="{361C3EB6-5063-4966-82AA-01AE020BDB22}"/>
                  </a:ext>
                </a:extLst>
              </p:cNvPr>
              <p:cNvSpPr/>
              <p:nvPr/>
            </p:nvSpPr>
            <p:spPr>
              <a:xfrm rot="4927819" flipV="1">
                <a:off x="1106904" y="2151203"/>
                <a:ext cx="531891" cy="1116925"/>
              </a:xfrm>
              <a:custGeom>
                <a:avLst/>
                <a:gdLst>
                  <a:gd name="connsiteX0" fmla="*/ 0 w 936703"/>
                  <a:gd name="connsiteY0" fmla="*/ 1144858 h 1144858"/>
                  <a:gd name="connsiteX1" fmla="*/ 89380 w 936703"/>
                  <a:gd name="connsiteY1" fmla="*/ 0 h 1144858"/>
                  <a:gd name="connsiteX2" fmla="*/ 936703 w 936703"/>
                  <a:gd name="connsiteY2" fmla="*/ 1144858 h 1144858"/>
                  <a:gd name="connsiteX3" fmla="*/ 0 w 936703"/>
                  <a:gd name="connsiteY3" fmla="*/ 1144858 h 1144858"/>
                  <a:gd name="connsiteX0" fmla="*/ 0 w 743415"/>
                  <a:gd name="connsiteY0" fmla="*/ 1144858 h 1598341"/>
                  <a:gd name="connsiteX1" fmla="*/ 89380 w 743415"/>
                  <a:gd name="connsiteY1" fmla="*/ 0 h 1598341"/>
                  <a:gd name="connsiteX2" fmla="*/ 743415 w 743415"/>
                  <a:gd name="connsiteY2" fmla="*/ 1598341 h 1598341"/>
                  <a:gd name="connsiteX3" fmla="*/ 0 w 743415"/>
                  <a:gd name="connsiteY3" fmla="*/ 1144858 h 1598341"/>
                  <a:gd name="connsiteX0" fmla="*/ 0 w 821085"/>
                  <a:gd name="connsiteY0" fmla="*/ 920887 h 1598341"/>
                  <a:gd name="connsiteX1" fmla="*/ 167050 w 821085"/>
                  <a:gd name="connsiteY1" fmla="*/ 0 h 1598341"/>
                  <a:gd name="connsiteX2" fmla="*/ 821085 w 821085"/>
                  <a:gd name="connsiteY2" fmla="*/ 1598341 h 1598341"/>
                  <a:gd name="connsiteX3" fmla="*/ 0 w 821085"/>
                  <a:gd name="connsiteY3" fmla="*/ 920887 h 1598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1085" h="1598341">
                    <a:moveTo>
                      <a:pt x="0" y="920887"/>
                    </a:moveTo>
                    <a:lnTo>
                      <a:pt x="167050" y="0"/>
                    </a:lnTo>
                    <a:lnTo>
                      <a:pt x="821085" y="1598341"/>
                    </a:lnTo>
                    <a:lnTo>
                      <a:pt x="0" y="920887"/>
                    </a:lnTo>
                    <a:close/>
                  </a:path>
                </a:pathLst>
              </a:custGeom>
              <a:solidFill>
                <a:srgbClr val="072961"/>
              </a:solidFill>
              <a:ln>
                <a:solidFill>
                  <a:srgbClr val="0729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id="{C57DC5D6-69B0-4C34-9EDB-64A0FF9902D2}"/>
                </a:ext>
              </a:extLst>
            </p:cNvPr>
            <p:cNvGrpSpPr/>
            <p:nvPr/>
          </p:nvGrpSpPr>
          <p:grpSpPr>
            <a:xfrm>
              <a:off x="6825351" y="1187865"/>
              <a:ext cx="2339461" cy="1019099"/>
              <a:chOff x="6862277" y="1403241"/>
              <a:chExt cx="2339461" cy="1019099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34C176C3-1F2D-43CB-BCB7-22C078972FA9}"/>
                  </a:ext>
                </a:extLst>
              </p:cNvPr>
              <p:cNvSpPr txBox="1"/>
              <p:nvPr/>
            </p:nvSpPr>
            <p:spPr>
              <a:xfrm>
                <a:off x="6884660" y="1683676"/>
                <a:ext cx="231707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 panose="00000500000000000000" pitchFamily="2" charset="-52"/>
                    <a:ea typeface="Verdana" panose="020B0604030504040204" pitchFamily="34" charset="0"/>
                    <a:cs typeface="Arial"/>
                    <a:sym typeface="Arial"/>
                  </a:rPr>
                  <a:t>Трудоустраивается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 panose="00000500000000000000" pitchFamily="2" charset="-52"/>
                    <a:ea typeface="Verdana" panose="020B0604030504040204" pitchFamily="34" charset="0"/>
                    <a:cs typeface="Arial"/>
                    <a:sym typeface="Arial"/>
                  </a:rPr>
                  <a:t>в фирму партнёра </a:t>
                </a: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 panose="00000500000000000000" pitchFamily="2" charset="-52"/>
                    <a:ea typeface="Verdana" panose="020B0604030504040204" pitchFamily="34" charset="0"/>
                    <a:cs typeface="Arial"/>
                    <a:sym typeface="Arial"/>
                  </a:rPr>
                  <a:t>/</a:t>
                </a: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 panose="00000500000000000000" pitchFamily="2" charset="-52"/>
                    <a:ea typeface="Verdana" panose="020B0604030504040204" pitchFamily="34" charset="0"/>
                    <a:cs typeface="Arial"/>
                    <a:sym typeface="Arial"/>
                  </a:rPr>
                  <a:t> заказчика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18835242-5FB9-4660-A720-145D7DFF74F5}"/>
                  </a:ext>
                </a:extLst>
              </p:cNvPr>
              <p:cNvSpPr txBox="1"/>
              <p:nvPr/>
            </p:nvSpPr>
            <p:spPr>
              <a:xfrm>
                <a:off x="6862277" y="1403241"/>
                <a:ext cx="138843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9357D"/>
                    </a:solidFill>
                    <a:effectLst/>
                    <a:uLnTx/>
                    <a:uFillTx/>
                    <a:latin typeface="Montserrat" panose="00000500000000000000" pitchFamily="2" charset="-52"/>
                    <a:ea typeface="Verdana" panose="020B0604030504040204" pitchFamily="34" charset="0"/>
                    <a:cs typeface="Arial"/>
                    <a:sym typeface="Arial"/>
                  </a:rPr>
                  <a:t>Шаг 05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928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A4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Равнобедренный треугольник 31">
            <a:extLst>
              <a:ext uri="{FF2B5EF4-FFF2-40B4-BE49-F238E27FC236}">
                <a16:creationId xmlns:a16="http://schemas.microsoft.com/office/drawing/2014/main" id="{67F2F768-37B4-4179-9C9D-DA1A26F34B0F}"/>
              </a:ext>
            </a:extLst>
          </p:cNvPr>
          <p:cNvSpPr/>
          <p:nvPr/>
        </p:nvSpPr>
        <p:spPr>
          <a:xfrm rot="5400000" flipV="1">
            <a:off x="5179244" y="-1823204"/>
            <a:ext cx="2141555" cy="5787957"/>
          </a:xfrm>
          <a:prstGeom prst="triangle">
            <a:avLst>
              <a:gd name="adj" fmla="val 0"/>
            </a:avLst>
          </a:prstGeom>
          <a:gradFill>
            <a:gsLst>
              <a:gs pos="0">
                <a:srgbClr val="61A7B7">
                  <a:alpha val="63000"/>
                </a:srgbClr>
              </a:gs>
              <a:gs pos="100000">
                <a:srgbClr val="0070C0">
                  <a:alpha val="66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Равнобедренный треугольник 13">
            <a:extLst>
              <a:ext uri="{FF2B5EF4-FFF2-40B4-BE49-F238E27FC236}">
                <a16:creationId xmlns:a16="http://schemas.microsoft.com/office/drawing/2014/main" id="{66029978-15D0-44A2-BCB4-6D6D738760FE}"/>
              </a:ext>
            </a:extLst>
          </p:cNvPr>
          <p:cNvSpPr/>
          <p:nvPr/>
        </p:nvSpPr>
        <p:spPr>
          <a:xfrm rot="16200000">
            <a:off x="2959158" y="-1041343"/>
            <a:ext cx="3001946" cy="9367737"/>
          </a:xfrm>
          <a:prstGeom prst="triangle">
            <a:avLst>
              <a:gd name="adj" fmla="val 0"/>
            </a:avLst>
          </a:prstGeom>
          <a:gradFill>
            <a:gsLst>
              <a:gs pos="0">
                <a:srgbClr val="61A7B7">
                  <a:alpha val="50000"/>
                </a:srgbClr>
              </a:gs>
              <a:gs pos="100000">
                <a:srgbClr val="0070C0">
                  <a:alpha val="8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90620" y="1234325"/>
            <a:ext cx="5570586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600"/>
              </a:spcAft>
              <a:buNone/>
            </a:pPr>
            <a:r>
              <a:rPr lang="ru" sz="3200" b="1" dirty="0">
                <a:solidFill>
                  <a:schemeClr val="lt1"/>
                </a:solidFill>
                <a:latin typeface="Montserrat" panose="00000500000000000000" pitchFamily="2" charset="-52"/>
                <a:ea typeface="Verdana" panose="020B0604030504040204" pitchFamily="34" charset="0"/>
                <a:cs typeface="Montserrat"/>
                <a:sym typeface="Montserrat"/>
              </a:rPr>
              <a:t>Механика работы</a:t>
            </a:r>
            <a:br>
              <a:rPr lang="ru" sz="3200" b="1" dirty="0">
                <a:solidFill>
                  <a:schemeClr val="lt1"/>
                </a:solidFill>
                <a:latin typeface="Montserrat" panose="00000500000000000000" pitchFamily="2" charset="-52"/>
                <a:ea typeface="Verdana" panose="020B0604030504040204" pitchFamily="34" charset="0"/>
                <a:cs typeface="Montserrat"/>
                <a:sym typeface="Montserrat"/>
              </a:rPr>
            </a:br>
            <a:r>
              <a:rPr lang="ru" sz="3200" b="1" dirty="0">
                <a:solidFill>
                  <a:schemeClr val="lt1"/>
                </a:solidFill>
                <a:latin typeface="Montserrat" panose="00000500000000000000" pitchFamily="2" charset="-52"/>
                <a:ea typeface="Verdana" panose="020B0604030504040204" pitchFamily="34" charset="0"/>
                <a:cs typeface="Montserrat"/>
                <a:sym typeface="Montserrat"/>
              </a:rPr>
              <a:t>на платформе</a:t>
            </a:r>
            <a:endParaRPr sz="3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id="{CDF92787-0E52-42C8-A342-5E910A3A4626}"/>
              </a:ext>
            </a:extLst>
          </p:cNvPr>
          <p:cNvSpPr/>
          <p:nvPr/>
        </p:nvSpPr>
        <p:spPr>
          <a:xfrm rot="16200000">
            <a:off x="6179014" y="36958"/>
            <a:ext cx="3001947" cy="2928027"/>
          </a:xfrm>
          <a:prstGeom prst="triangle">
            <a:avLst>
              <a:gd name="adj" fmla="val 100000"/>
            </a:avLst>
          </a:prstGeom>
          <a:gradFill>
            <a:gsLst>
              <a:gs pos="0">
                <a:srgbClr val="61A7B7"/>
              </a:gs>
              <a:gs pos="100000">
                <a:srgbClr val="0070C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Равнобедренный треугольник 12">
            <a:extLst>
              <a:ext uri="{FF2B5EF4-FFF2-40B4-BE49-F238E27FC236}">
                <a16:creationId xmlns:a16="http://schemas.microsoft.com/office/drawing/2014/main" id="{07A7DC93-7E03-4CEF-89AB-A0482274F95C}"/>
              </a:ext>
            </a:extLst>
          </p:cNvPr>
          <p:cNvSpPr/>
          <p:nvPr/>
        </p:nvSpPr>
        <p:spPr>
          <a:xfrm rot="16200000">
            <a:off x="4196579" y="203409"/>
            <a:ext cx="4106883" cy="5787957"/>
          </a:xfrm>
          <a:prstGeom prst="triangle">
            <a:avLst>
              <a:gd name="adj" fmla="val 0"/>
            </a:avLst>
          </a:prstGeom>
          <a:gradFill>
            <a:gsLst>
              <a:gs pos="0">
                <a:srgbClr val="61A7B7">
                  <a:alpha val="63000"/>
                </a:srgbClr>
              </a:gs>
              <a:gs pos="100000">
                <a:srgbClr val="0070C0">
                  <a:alpha val="66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EB1DA0B5-5D59-493B-9691-6804D33C9104}"/>
              </a:ext>
            </a:extLst>
          </p:cNvPr>
          <p:cNvGrpSpPr/>
          <p:nvPr/>
        </p:nvGrpSpPr>
        <p:grpSpPr>
          <a:xfrm rot="324474">
            <a:off x="4760009" y="1042124"/>
            <a:ext cx="3843317" cy="2944645"/>
            <a:chOff x="4488401" y="1234337"/>
            <a:chExt cx="4194609" cy="3213795"/>
          </a:xfrm>
          <a:effectLst>
            <a:reflection blurRad="6350" stA="52000" endA="300" endPos="35000" dir="5400000" sy="-100000" algn="bl" rotWithShape="0"/>
          </a:effectLst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72C5809C-58BE-462A-8C4D-CCCB04D76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8401" y="1234337"/>
              <a:ext cx="4194609" cy="3213795"/>
            </a:xfrm>
            <a:prstGeom prst="rect">
              <a:avLst/>
            </a:prstGeom>
          </p:spPr>
        </p:pic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BF3C9931-44F3-49D2-A093-4430FBD90940}"/>
                </a:ext>
              </a:extLst>
            </p:cNvPr>
            <p:cNvSpPr/>
            <p:nvPr/>
          </p:nvSpPr>
          <p:spPr>
            <a:xfrm rot="1143949">
              <a:off x="6053427" y="1742716"/>
              <a:ext cx="2338618" cy="1780491"/>
            </a:xfrm>
            <a:custGeom>
              <a:avLst/>
              <a:gdLst>
                <a:gd name="connsiteX0" fmla="*/ 0 w 2222437"/>
                <a:gd name="connsiteY0" fmla="*/ 0 h 1104938"/>
                <a:gd name="connsiteX1" fmla="*/ 2222437 w 2222437"/>
                <a:gd name="connsiteY1" fmla="*/ 0 h 1104938"/>
                <a:gd name="connsiteX2" fmla="*/ 2222437 w 2222437"/>
                <a:gd name="connsiteY2" fmla="*/ 1104938 h 1104938"/>
                <a:gd name="connsiteX3" fmla="*/ 0 w 2222437"/>
                <a:gd name="connsiteY3" fmla="*/ 1104938 h 1104938"/>
                <a:gd name="connsiteX4" fmla="*/ 0 w 2222437"/>
                <a:gd name="connsiteY4" fmla="*/ 0 h 1104938"/>
                <a:gd name="connsiteX0" fmla="*/ 0 w 2231468"/>
                <a:gd name="connsiteY0" fmla="*/ 0 h 1118790"/>
                <a:gd name="connsiteX1" fmla="*/ 2231468 w 2231468"/>
                <a:gd name="connsiteY1" fmla="*/ 13852 h 1118790"/>
                <a:gd name="connsiteX2" fmla="*/ 2231468 w 2231468"/>
                <a:gd name="connsiteY2" fmla="*/ 1118790 h 1118790"/>
                <a:gd name="connsiteX3" fmla="*/ 9031 w 2231468"/>
                <a:gd name="connsiteY3" fmla="*/ 1118790 h 1118790"/>
                <a:gd name="connsiteX4" fmla="*/ 0 w 2231468"/>
                <a:gd name="connsiteY4" fmla="*/ 0 h 1118790"/>
                <a:gd name="connsiteX0" fmla="*/ 0 w 2270823"/>
                <a:gd name="connsiteY0" fmla="*/ 0 h 1118790"/>
                <a:gd name="connsiteX1" fmla="*/ 2270823 w 2270823"/>
                <a:gd name="connsiteY1" fmla="*/ 17223 h 1118790"/>
                <a:gd name="connsiteX2" fmla="*/ 2231468 w 2270823"/>
                <a:gd name="connsiteY2" fmla="*/ 1118790 h 1118790"/>
                <a:gd name="connsiteX3" fmla="*/ 9031 w 2270823"/>
                <a:gd name="connsiteY3" fmla="*/ 1118790 h 1118790"/>
                <a:gd name="connsiteX4" fmla="*/ 0 w 2270823"/>
                <a:gd name="connsiteY4" fmla="*/ 0 h 1118790"/>
                <a:gd name="connsiteX0" fmla="*/ 0 w 2323569"/>
                <a:gd name="connsiteY0" fmla="*/ 0 h 1765886"/>
                <a:gd name="connsiteX1" fmla="*/ 2270823 w 2323569"/>
                <a:gd name="connsiteY1" fmla="*/ 17223 h 1765886"/>
                <a:gd name="connsiteX2" fmla="*/ 2323569 w 2323569"/>
                <a:gd name="connsiteY2" fmla="*/ 1765886 h 1765886"/>
                <a:gd name="connsiteX3" fmla="*/ 9031 w 2323569"/>
                <a:gd name="connsiteY3" fmla="*/ 1118790 h 1765886"/>
                <a:gd name="connsiteX4" fmla="*/ 0 w 2323569"/>
                <a:gd name="connsiteY4" fmla="*/ 0 h 1765886"/>
                <a:gd name="connsiteX0" fmla="*/ 0 w 2323569"/>
                <a:gd name="connsiteY0" fmla="*/ 0 h 1765886"/>
                <a:gd name="connsiteX1" fmla="*/ 2270823 w 2323569"/>
                <a:gd name="connsiteY1" fmla="*/ 17223 h 1765886"/>
                <a:gd name="connsiteX2" fmla="*/ 2323569 w 2323569"/>
                <a:gd name="connsiteY2" fmla="*/ 1765886 h 1765886"/>
                <a:gd name="connsiteX3" fmla="*/ 83265 w 2323569"/>
                <a:gd name="connsiteY3" fmla="*/ 1640519 h 1765886"/>
                <a:gd name="connsiteX4" fmla="*/ 0 w 2323569"/>
                <a:gd name="connsiteY4" fmla="*/ 0 h 1765886"/>
                <a:gd name="connsiteX0" fmla="*/ 0 w 2323569"/>
                <a:gd name="connsiteY0" fmla="*/ 0 h 1765886"/>
                <a:gd name="connsiteX1" fmla="*/ 2270823 w 2323569"/>
                <a:gd name="connsiteY1" fmla="*/ 17223 h 1765886"/>
                <a:gd name="connsiteX2" fmla="*/ 2323569 w 2323569"/>
                <a:gd name="connsiteY2" fmla="*/ 1765886 h 1765886"/>
                <a:gd name="connsiteX3" fmla="*/ 71894 w 2323569"/>
                <a:gd name="connsiteY3" fmla="*/ 1644449 h 1765886"/>
                <a:gd name="connsiteX4" fmla="*/ 0 w 2323569"/>
                <a:gd name="connsiteY4" fmla="*/ 0 h 1765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3569" h="1765886">
                  <a:moveTo>
                    <a:pt x="0" y="0"/>
                  </a:moveTo>
                  <a:lnTo>
                    <a:pt x="2270823" y="17223"/>
                  </a:lnTo>
                  <a:lnTo>
                    <a:pt x="2323569" y="1765886"/>
                  </a:lnTo>
                  <a:lnTo>
                    <a:pt x="71894" y="1644449"/>
                  </a:lnTo>
                  <a:cubicBezTo>
                    <a:pt x="68884" y="1271519"/>
                    <a:pt x="3010" y="37293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201E4E"/>
                </a:gs>
                <a:gs pos="51400">
                  <a:srgbClr val="201D48"/>
                </a:gs>
                <a:gs pos="100000">
                  <a:srgbClr val="27204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9EA5E05-20BC-4F92-91E7-081E3B409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999579">
              <a:off x="6092353" y="2005808"/>
              <a:ext cx="2260767" cy="1230566"/>
            </a:xfrm>
            <a:prstGeom prst="rect">
              <a:avLst/>
            </a:prstGeom>
          </p:spPr>
        </p:pic>
      </p:grpSp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34B6713A-51B4-4ECA-9F7E-BD80C0D6E67F}"/>
              </a:ext>
            </a:extLst>
          </p:cNvPr>
          <p:cNvSpPr/>
          <p:nvPr/>
        </p:nvSpPr>
        <p:spPr>
          <a:xfrm rot="16200000">
            <a:off x="2959157" y="-1041343"/>
            <a:ext cx="3001946" cy="9367737"/>
          </a:xfrm>
          <a:prstGeom prst="triangle">
            <a:avLst>
              <a:gd name="adj" fmla="val 0"/>
            </a:avLst>
          </a:prstGeom>
          <a:gradFill>
            <a:gsLst>
              <a:gs pos="0">
                <a:srgbClr val="61A7B7">
                  <a:alpha val="50000"/>
                </a:srgbClr>
              </a:gs>
              <a:gs pos="100000">
                <a:srgbClr val="0070C0">
                  <a:alpha val="8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5C6EB19-45DA-47A8-BB93-BA9D68A20BAB}"/>
              </a:ext>
            </a:extLst>
          </p:cNvPr>
          <p:cNvGrpSpPr/>
          <p:nvPr/>
        </p:nvGrpSpPr>
        <p:grpSpPr>
          <a:xfrm rot="324474">
            <a:off x="4760008" y="1042124"/>
            <a:ext cx="3843317" cy="2944645"/>
            <a:chOff x="4488401" y="1234337"/>
            <a:chExt cx="4194609" cy="3213795"/>
          </a:xfrm>
          <a:effectLst>
            <a:reflection blurRad="6350" stA="52000" endA="300" endPos="35000" dir="5400000" sy="-100000" algn="bl" rotWithShape="0"/>
          </a:effectLst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FDC667B-B4F5-4B98-BB6D-E5060356FB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8401" y="1234337"/>
              <a:ext cx="4194609" cy="3213795"/>
            </a:xfrm>
            <a:prstGeom prst="rect">
              <a:avLst/>
            </a:prstGeom>
          </p:spPr>
        </p:pic>
        <p:sp>
          <p:nvSpPr>
            <p:cNvPr id="16" name="Прямоугольник 24">
              <a:extLst>
                <a:ext uri="{FF2B5EF4-FFF2-40B4-BE49-F238E27FC236}">
                  <a16:creationId xmlns:a16="http://schemas.microsoft.com/office/drawing/2014/main" id="{54C06011-DA20-4893-8707-3BBF173702EA}"/>
                </a:ext>
              </a:extLst>
            </p:cNvPr>
            <p:cNvSpPr/>
            <p:nvPr/>
          </p:nvSpPr>
          <p:spPr>
            <a:xfrm rot="1143949">
              <a:off x="6053427" y="1742716"/>
              <a:ext cx="2338618" cy="1780491"/>
            </a:xfrm>
            <a:custGeom>
              <a:avLst/>
              <a:gdLst>
                <a:gd name="connsiteX0" fmla="*/ 0 w 2222437"/>
                <a:gd name="connsiteY0" fmla="*/ 0 h 1104938"/>
                <a:gd name="connsiteX1" fmla="*/ 2222437 w 2222437"/>
                <a:gd name="connsiteY1" fmla="*/ 0 h 1104938"/>
                <a:gd name="connsiteX2" fmla="*/ 2222437 w 2222437"/>
                <a:gd name="connsiteY2" fmla="*/ 1104938 h 1104938"/>
                <a:gd name="connsiteX3" fmla="*/ 0 w 2222437"/>
                <a:gd name="connsiteY3" fmla="*/ 1104938 h 1104938"/>
                <a:gd name="connsiteX4" fmla="*/ 0 w 2222437"/>
                <a:gd name="connsiteY4" fmla="*/ 0 h 1104938"/>
                <a:gd name="connsiteX0" fmla="*/ 0 w 2231468"/>
                <a:gd name="connsiteY0" fmla="*/ 0 h 1118790"/>
                <a:gd name="connsiteX1" fmla="*/ 2231468 w 2231468"/>
                <a:gd name="connsiteY1" fmla="*/ 13852 h 1118790"/>
                <a:gd name="connsiteX2" fmla="*/ 2231468 w 2231468"/>
                <a:gd name="connsiteY2" fmla="*/ 1118790 h 1118790"/>
                <a:gd name="connsiteX3" fmla="*/ 9031 w 2231468"/>
                <a:gd name="connsiteY3" fmla="*/ 1118790 h 1118790"/>
                <a:gd name="connsiteX4" fmla="*/ 0 w 2231468"/>
                <a:gd name="connsiteY4" fmla="*/ 0 h 1118790"/>
                <a:gd name="connsiteX0" fmla="*/ 0 w 2270823"/>
                <a:gd name="connsiteY0" fmla="*/ 0 h 1118790"/>
                <a:gd name="connsiteX1" fmla="*/ 2270823 w 2270823"/>
                <a:gd name="connsiteY1" fmla="*/ 17223 h 1118790"/>
                <a:gd name="connsiteX2" fmla="*/ 2231468 w 2270823"/>
                <a:gd name="connsiteY2" fmla="*/ 1118790 h 1118790"/>
                <a:gd name="connsiteX3" fmla="*/ 9031 w 2270823"/>
                <a:gd name="connsiteY3" fmla="*/ 1118790 h 1118790"/>
                <a:gd name="connsiteX4" fmla="*/ 0 w 2270823"/>
                <a:gd name="connsiteY4" fmla="*/ 0 h 1118790"/>
                <a:gd name="connsiteX0" fmla="*/ 0 w 2323569"/>
                <a:gd name="connsiteY0" fmla="*/ 0 h 1765886"/>
                <a:gd name="connsiteX1" fmla="*/ 2270823 w 2323569"/>
                <a:gd name="connsiteY1" fmla="*/ 17223 h 1765886"/>
                <a:gd name="connsiteX2" fmla="*/ 2323569 w 2323569"/>
                <a:gd name="connsiteY2" fmla="*/ 1765886 h 1765886"/>
                <a:gd name="connsiteX3" fmla="*/ 9031 w 2323569"/>
                <a:gd name="connsiteY3" fmla="*/ 1118790 h 1765886"/>
                <a:gd name="connsiteX4" fmla="*/ 0 w 2323569"/>
                <a:gd name="connsiteY4" fmla="*/ 0 h 1765886"/>
                <a:gd name="connsiteX0" fmla="*/ 0 w 2323569"/>
                <a:gd name="connsiteY0" fmla="*/ 0 h 1765886"/>
                <a:gd name="connsiteX1" fmla="*/ 2270823 w 2323569"/>
                <a:gd name="connsiteY1" fmla="*/ 17223 h 1765886"/>
                <a:gd name="connsiteX2" fmla="*/ 2323569 w 2323569"/>
                <a:gd name="connsiteY2" fmla="*/ 1765886 h 1765886"/>
                <a:gd name="connsiteX3" fmla="*/ 83265 w 2323569"/>
                <a:gd name="connsiteY3" fmla="*/ 1640519 h 1765886"/>
                <a:gd name="connsiteX4" fmla="*/ 0 w 2323569"/>
                <a:gd name="connsiteY4" fmla="*/ 0 h 1765886"/>
                <a:gd name="connsiteX0" fmla="*/ 0 w 2323569"/>
                <a:gd name="connsiteY0" fmla="*/ 0 h 1765886"/>
                <a:gd name="connsiteX1" fmla="*/ 2270823 w 2323569"/>
                <a:gd name="connsiteY1" fmla="*/ 17223 h 1765886"/>
                <a:gd name="connsiteX2" fmla="*/ 2323569 w 2323569"/>
                <a:gd name="connsiteY2" fmla="*/ 1765886 h 1765886"/>
                <a:gd name="connsiteX3" fmla="*/ 71894 w 2323569"/>
                <a:gd name="connsiteY3" fmla="*/ 1644449 h 1765886"/>
                <a:gd name="connsiteX4" fmla="*/ 0 w 2323569"/>
                <a:gd name="connsiteY4" fmla="*/ 0 h 1765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3569" h="1765886">
                  <a:moveTo>
                    <a:pt x="0" y="0"/>
                  </a:moveTo>
                  <a:lnTo>
                    <a:pt x="2270823" y="17223"/>
                  </a:lnTo>
                  <a:lnTo>
                    <a:pt x="2323569" y="1765886"/>
                  </a:lnTo>
                  <a:lnTo>
                    <a:pt x="71894" y="1644449"/>
                  </a:lnTo>
                  <a:cubicBezTo>
                    <a:pt x="68884" y="1271519"/>
                    <a:pt x="3010" y="37293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201E4E"/>
                </a:gs>
                <a:gs pos="51400">
                  <a:srgbClr val="201D48"/>
                </a:gs>
                <a:gs pos="100000">
                  <a:srgbClr val="27204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4076ED0-809F-47C0-951E-177E4B84F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999579">
              <a:off x="6092353" y="2005808"/>
              <a:ext cx="2260767" cy="1230566"/>
            </a:xfrm>
            <a:prstGeom prst="rect">
              <a:avLst/>
            </a:prstGeom>
          </p:spPr>
        </p:pic>
      </p:grpSp>
      <p:sp>
        <p:nvSpPr>
          <p:cNvPr id="18" name="Равнобедренный треугольник 17">
            <a:extLst>
              <a:ext uri="{FF2B5EF4-FFF2-40B4-BE49-F238E27FC236}">
                <a16:creationId xmlns:a16="http://schemas.microsoft.com/office/drawing/2014/main" id="{6C0F7041-C51B-402A-A9EE-6D659021BA03}"/>
              </a:ext>
            </a:extLst>
          </p:cNvPr>
          <p:cNvSpPr/>
          <p:nvPr/>
        </p:nvSpPr>
        <p:spPr>
          <a:xfrm rot="16200000">
            <a:off x="2959157" y="-1041342"/>
            <a:ext cx="3001946" cy="9367737"/>
          </a:xfrm>
          <a:prstGeom prst="triangle">
            <a:avLst>
              <a:gd name="adj" fmla="val 0"/>
            </a:avLst>
          </a:prstGeom>
          <a:gradFill>
            <a:gsLst>
              <a:gs pos="0">
                <a:srgbClr val="61A7B7">
                  <a:alpha val="50000"/>
                </a:srgbClr>
              </a:gs>
              <a:gs pos="100000">
                <a:srgbClr val="0070C0">
                  <a:alpha val="8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D49A095-47A5-4325-9879-6173C5BF468E}"/>
              </a:ext>
            </a:extLst>
          </p:cNvPr>
          <p:cNvGrpSpPr/>
          <p:nvPr/>
        </p:nvGrpSpPr>
        <p:grpSpPr>
          <a:xfrm rot="324474">
            <a:off x="4760008" y="1042125"/>
            <a:ext cx="3843317" cy="2944645"/>
            <a:chOff x="4488401" y="1234337"/>
            <a:chExt cx="4194609" cy="3213795"/>
          </a:xfrm>
          <a:effectLst>
            <a:reflection blurRad="6350" stA="52000" endA="300" endPos="35000" dir="5400000" sy="-100000" algn="bl" rotWithShape="0"/>
          </a:effectLst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9403AF12-3C8D-4E6D-A3F3-6B1297AFFF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8401" y="1234337"/>
              <a:ext cx="4194609" cy="3213795"/>
            </a:xfrm>
            <a:prstGeom prst="rect">
              <a:avLst/>
            </a:prstGeom>
          </p:spPr>
        </p:pic>
        <p:sp>
          <p:nvSpPr>
            <p:cNvPr id="21" name="Прямоугольник 24">
              <a:extLst>
                <a:ext uri="{FF2B5EF4-FFF2-40B4-BE49-F238E27FC236}">
                  <a16:creationId xmlns:a16="http://schemas.microsoft.com/office/drawing/2014/main" id="{D35C346A-941D-41E8-90C3-5F3B1154642E}"/>
                </a:ext>
              </a:extLst>
            </p:cNvPr>
            <p:cNvSpPr/>
            <p:nvPr/>
          </p:nvSpPr>
          <p:spPr>
            <a:xfrm rot="1143949">
              <a:off x="6053427" y="1742716"/>
              <a:ext cx="2338618" cy="1780491"/>
            </a:xfrm>
            <a:custGeom>
              <a:avLst/>
              <a:gdLst>
                <a:gd name="connsiteX0" fmla="*/ 0 w 2222437"/>
                <a:gd name="connsiteY0" fmla="*/ 0 h 1104938"/>
                <a:gd name="connsiteX1" fmla="*/ 2222437 w 2222437"/>
                <a:gd name="connsiteY1" fmla="*/ 0 h 1104938"/>
                <a:gd name="connsiteX2" fmla="*/ 2222437 w 2222437"/>
                <a:gd name="connsiteY2" fmla="*/ 1104938 h 1104938"/>
                <a:gd name="connsiteX3" fmla="*/ 0 w 2222437"/>
                <a:gd name="connsiteY3" fmla="*/ 1104938 h 1104938"/>
                <a:gd name="connsiteX4" fmla="*/ 0 w 2222437"/>
                <a:gd name="connsiteY4" fmla="*/ 0 h 1104938"/>
                <a:gd name="connsiteX0" fmla="*/ 0 w 2231468"/>
                <a:gd name="connsiteY0" fmla="*/ 0 h 1118790"/>
                <a:gd name="connsiteX1" fmla="*/ 2231468 w 2231468"/>
                <a:gd name="connsiteY1" fmla="*/ 13852 h 1118790"/>
                <a:gd name="connsiteX2" fmla="*/ 2231468 w 2231468"/>
                <a:gd name="connsiteY2" fmla="*/ 1118790 h 1118790"/>
                <a:gd name="connsiteX3" fmla="*/ 9031 w 2231468"/>
                <a:gd name="connsiteY3" fmla="*/ 1118790 h 1118790"/>
                <a:gd name="connsiteX4" fmla="*/ 0 w 2231468"/>
                <a:gd name="connsiteY4" fmla="*/ 0 h 1118790"/>
                <a:gd name="connsiteX0" fmla="*/ 0 w 2270823"/>
                <a:gd name="connsiteY0" fmla="*/ 0 h 1118790"/>
                <a:gd name="connsiteX1" fmla="*/ 2270823 w 2270823"/>
                <a:gd name="connsiteY1" fmla="*/ 17223 h 1118790"/>
                <a:gd name="connsiteX2" fmla="*/ 2231468 w 2270823"/>
                <a:gd name="connsiteY2" fmla="*/ 1118790 h 1118790"/>
                <a:gd name="connsiteX3" fmla="*/ 9031 w 2270823"/>
                <a:gd name="connsiteY3" fmla="*/ 1118790 h 1118790"/>
                <a:gd name="connsiteX4" fmla="*/ 0 w 2270823"/>
                <a:gd name="connsiteY4" fmla="*/ 0 h 1118790"/>
                <a:gd name="connsiteX0" fmla="*/ 0 w 2323569"/>
                <a:gd name="connsiteY0" fmla="*/ 0 h 1765886"/>
                <a:gd name="connsiteX1" fmla="*/ 2270823 w 2323569"/>
                <a:gd name="connsiteY1" fmla="*/ 17223 h 1765886"/>
                <a:gd name="connsiteX2" fmla="*/ 2323569 w 2323569"/>
                <a:gd name="connsiteY2" fmla="*/ 1765886 h 1765886"/>
                <a:gd name="connsiteX3" fmla="*/ 9031 w 2323569"/>
                <a:gd name="connsiteY3" fmla="*/ 1118790 h 1765886"/>
                <a:gd name="connsiteX4" fmla="*/ 0 w 2323569"/>
                <a:gd name="connsiteY4" fmla="*/ 0 h 1765886"/>
                <a:gd name="connsiteX0" fmla="*/ 0 w 2323569"/>
                <a:gd name="connsiteY0" fmla="*/ 0 h 1765886"/>
                <a:gd name="connsiteX1" fmla="*/ 2270823 w 2323569"/>
                <a:gd name="connsiteY1" fmla="*/ 17223 h 1765886"/>
                <a:gd name="connsiteX2" fmla="*/ 2323569 w 2323569"/>
                <a:gd name="connsiteY2" fmla="*/ 1765886 h 1765886"/>
                <a:gd name="connsiteX3" fmla="*/ 83265 w 2323569"/>
                <a:gd name="connsiteY3" fmla="*/ 1640519 h 1765886"/>
                <a:gd name="connsiteX4" fmla="*/ 0 w 2323569"/>
                <a:gd name="connsiteY4" fmla="*/ 0 h 1765886"/>
                <a:gd name="connsiteX0" fmla="*/ 0 w 2323569"/>
                <a:gd name="connsiteY0" fmla="*/ 0 h 1765886"/>
                <a:gd name="connsiteX1" fmla="*/ 2270823 w 2323569"/>
                <a:gd name="connsiteY1" fmla="*/ 17223 h 1765886"/>
                <a:gd name="connsiteX2" fmla="*/ 2323569 w 2323569"/>
                <a:gd name="connsiteY2" fmla="*/ 1765886 h 1765886"/>
                <a:gd name="connsiteX3" fmla="*/ 71894 w 2323569"/>
                <a:gd name="connsiteY3" fmla="*/ 1644449 h 1765886"/>
                <a:gd name="connsiteX4" fmla="*/ 0 w 2323569"/>
                <a:gd name="connsiteY4" fmla="*/ 0 h 1765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3569" h="1765886">
                  <a:moveTo>
                    <a:pt x="0" y="0"/>
                  </a:moveTo>
                  <a:lnTo>
                    <a:pt x="2270823" y="17223"/>
                  </a:lnTo>
                  <a:lnTo>
                    <a:pt x="2323569" y="1765886"/>
                  </a:lnTo>
                  <a:lnTo>
                    <a:pt x="71894" y="1644449"/>
                  </a:lnTo>
                  <a:cubicBezTo>
                    <a:pt x="68884" y="1271519"/>
                    <a:pt x="3010" y="37293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201E4E"/>
                </a:gs>
                <a:gs pos="51400">
                  <a:srgbClr val="201D48"/>
                </a:gs>
                <a:gs pos="100000">
                  <a:srgbClr val="27204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EE52A12D-C300-4C2B-88E6-205BCB71F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999579">
              <a:off x="6092353" y="2005808"/>
              <a:ext cx="2260767" cy="1230566"/>
            </a:xfrm>
            <a:prstGeom prst="rect">
              <a:avLst/>
            </a:prstGeom>
          </p:spPr>
        </p:pic>
      </p:grpSp>
      <p:sp>
        <p:nvSpPr>
          <p:cNvPr id="23" name="Равнобедренный треугольник 22">
            <a:extLst>
              <a:ext uri="{FF2B5EF4-FFF2-40B4-BE49-F238E27FC236}">
                <a16:creationId xmlns:a16="http://schemas.microsoft.com/office/drawing/2014/main" id="{7FDA047E-73EE-4F95-8457-97CDF4527CDF}"/>
              </a:ext>
            </a:extLst>
          </p:cNvPr>
          <p:cNvSpPr/>
          <p:nvPr/>
        </p:nvSpPr>
        <p:spPr>
          <a:xfrm rot="5400000" flipV="1">
            <a:off x="5179243" y="-1823204"/>
            <a:ext cx="2141555" cy="5787957"/>
          </a:xfrm>
          <a:prstGeom prst="triangle">
            <a:avLst>
              <a:gd name="adj" fmla="val 0"/>
            </a:avLst>
          </a:prstGeom>
          <a:gradFill>
            <a:gsLst>
              <a:gs pos="0">
                <a:srgbClr val="61A7B7">
                  <a:alpha val="63000"/>
                </a:srgbClr>
              </a:gs>
              <a:gs pos="100000">
                <a:srgbClr val="0070C0">
                  <a:alpha val="66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Равнобедренный треугольник 25">
            <a:extLst>
              <a:ext uri="{FF2B5EF4-FFF2-40B4-BE49-F238E27FC236}">
                <a16:creationId xmlns:a16="http://schemas.microsoft.com/office/drawing/2014/main" id="{C73E7886-0E02-47FF-834B-DE851B18E3E5}"/>
              </a:ext>
            </a:extLst>
          </p:cNvPr>
          <p:cNvSpPr/>
          <p:nvPr/>
        </p:nvSpPr>
        <p:spPr>
          <a:xfrm rot="16200000">
            <a:off x="6179013" y="36958"/>
            <a:ext cx="3001947" cy="2928027"/>
          </a:xfrm>
          <a:prstGeom prst="triangle">
            <a:avLst>
              <a:gd name="adj" fmla="val 100000"/>
            </a:avLst>
          </a:prstGeom>
          <a:gradFill>
            <a:gsLst>
              <a:gs pos="0">
                <a:srgbClr val="61A7B7"/>
              </a:gs>
              <a:gs pos="100000">
                <a:srgbClr val="0070C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Равнобедренный треугольник 26">
            <a:extLst>
              <a:ext uri="{FF2B5EF4-FFF2-40B4-BE49-F238E27FC236}">
                <a16:creationId xmlns:a16="http://schemas.microsoft.com/office/drawing/2014/main" id="{7A15E262-3E67-4056-9F97-1476820D72DF}"/>
              </a:ext>
            </a:extLst>
          </p:cNvPr>
          <p:cNvSpPr/>
          <p:nvPr/>
        </p:nvSpPr>
        <p:spPr>
          <a:xfrm rot="16200000">
            <a:off x="2959156" y="-1041342"/>
            <a:ext cx="3001946" cy="9367737"/>
          </a:xfrm>
          <a:prstGeom prst="triangle">
            <a:avLst>
              <a:gd name="adj" fmla="val 0"/>
            </a:avLst>
          </a:prstGeom>
          <a:gradFill>
            <a:gsLst>
              <a:gs pos="0">
                <a:srgbClr val="61A7B7">
                  <a:alpha val="50000"/>
                </a:srgbClr>
              </a:gs>
              <a:gs pos="100000">
                <a:srgbClr val="0070C0">
                  <a:alpha val="8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8C4832D6-8375-4F96-B43F-1ABA509BCB70}"/>
              </a:ext>
            </a:extLst>
          </p:cNvPr>
          <p:cNvGrpSpPr/>
          <p:nvPr/>
        </p:nvGrpSpPr>
        <p:grpSpPr>
          <a:xfrm rot="324474">
            <a:off x="4760007" y="1042125"/>
            <a:ext cx="3843317" cy="2944645"/>
            <a:chOff x="4488401" y="1234337"/>
            <a:chExt cx="4194609" cy="3213795"/>
          </a:xfrm>
          <a:effectLst>
            <a:reflection blurRad="6350" stA="52000" endA="300" endPos="35000" dir="5400000" sy="-100000" algn="bl" rotWithShape="0"/>
          </a:effectLst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6322A07-80F3-4543-A3CE-D8A3EA5932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8401" y="1234337"/>
              <a:ext cx="4194609" cy="3213795"/>
            </a:xfrm>
            <a:prstGeom prst="rect">
              <a:avLst/>
            </a:prstGeom>
          </p:spPr>
        </p:pic>
        <p:sp>
          <p:nvSpPr>
            <p:cNvPr id="33" name="Прямоугольник 24">
              <a:extLst>
                <a:ext uri="{FF2B5EF4-FFF2-40B4-BE49-F238E27FC236}">
                  <a16:creationId xmlns:a16="http://schemas.microsoft.com/office/drawing/2014/main" id="{C01E0018-43E9-40EC-83D7-60F1D50F466A}"/>
                </a:ext>
              </a:extLst>
            </p:cNvPr>
            <p:cNvSpPr/>
            <p:nvPr/>
          </p:nvSpPr>
          <p:spPr>
            <a:xfrm rot="1143949">
              <a:off x="6053427" y="1742716"/>
              <a:ext cx="2338618" cy="1780491"/>
            </a:xfrm>
            <a:custGeom>
              <a:avLst/>
              <a:gdLst>
                <a:gd name="connsiteX0" fmla="*/ 0 w 2222437"/>
                <a:gd name="connsiteY0" fmla="*/ 0 h 1104938"/>
                <a:gd name="connsiteX1" fmla="*/ 2222437 w 2222437"/>
                <a:gd name="connsiteY1" fmla="*/ 0 h 1104938"/>
                <a:gd name="connsiteX2" fmla="*/ 2222437 w 2222437"/>
                <a:gd name="connsiteY2" fmla="*/ 1104938 h 1104938"/>
                <a:gd name="connsiteX3" fmla="*/ 0 w 2222437"/>
                <a:gd name="connsiteY3" fmla="*/ 1104938 h 1104938"/>
                <a:gd name="connsiteX4" fmla="*/ 0 w 2222437"/>
                <a:gd name="connsiteY4" fmla="*/ 0 h 1104938"/>
                <a:gd name="connsiteX0" fmla="*/ 0 w 2231468"/>
                <a:gd name="connsiteY0" fmla="*/ 0 h 1118790"/>
                <a:gd name="connsiteX1" fmla="*/ 2231468 w 2231468"/>
                <a:gd name="connsiteY1" fmla="*/ 13852 h 1118790"/>
                <a:gd name="connsiteX2" fmla="*/ 2231468 w 2231468"/>
                <a:gd name="connsiteY2" fmla="*/ 1118790 h 1118790"/>
                <a:gd name="connsiteX3" fmla="*/ 9031 w 2231468"/>
                <a:gd name="connsiteY3" fmla="*/ 1118790 h 1118790"/>
                <a:gd name="connsiteX4" fmla="*/ 0 w 2231468"/>
                <a:gd name="connsiteY4" fmla="*/ 0 h 1118790"/>
                <a:gd name="connsiteX0" fmla="*/ 0 w 2270823"/>
                <a:gd name="connsiteY0" fmla="*/ 0 h 1118790"/>
                <a:gd name="connsiteX1" fmla="*/ 2270823 w 2270823"/>
                <a:gd name="connsiteY1" fmla="*/ 17223 h 1118790"/>
                <a:gd name="connsiteX2" fmla="*/ 2231468 w 2270823"/>
                <a:gd name="connsiteY2" fmla="*/ 1118790 h 1118790"/>
                <a:gd name="connsiteX3" fmla="*/ 9031 w 2270823"/>
                <a:gd name="connsiteY3" fmla="*/ 1118790 h 1118790"/>
                <a:gd name="connsiteX4" fmla="*/ 0 w 2270823"/>
                <a:gd name="connsiteY4" fmla="*/ 0 h 1118790"/>
                <a:gd name="connsiteX0" fmla="*/ 0 w 2323569"/>
                <a:gd name="connsiteY0" fmla="*/ 0 h 1765886"/>
                <a:gd name="connsiteX1" fmla="*/ 2270823 w 2323569"/>
                <a:gd name="connsiteY1" fmla="*/ 17223 h 1765886"/>
                <a:gd name="connsiteX2" fmla="*/ 2323569 w 2323569"/>
                <a:gd name="connsiteY2" fmla="*/ 1765886 h 1765886"/>
                <a:gd name="connsiteX3" fmla="*/ 9031 w 2323569"/>
                <a:gd name="connsiteY3" fmla="*/ 1118790 h 1765886"/>
                <a:gd name="connsiteX4" fmla="*/ 0 w 2323569"/>
                <a:gd name="connsiteY4" fmla="*/ 0 h 1765886"/>
                <a:gd name="connsiteX0" fmla="*/ 0 w 2323569"/>
                <a:gd name="connsiteY0" fmla="*/ 0 h 1765886"/>
                <a:gd name="connsiteX1" fmla="*/ 2270823 w 2323569"/>
                <a:gd name="connsiteY1" fmla="*/ 17223 h 1765886"/>
                <a:gd name="connsiteX2" fmla="*/ 2323569 w 2323569"/>
                <a:gd name="connsiteY2" fmla="*/ 1765886 h 1765886"/>
                <a:gd name="connsiteX3" fmla="*/ 83265 w 2323569"/>
                <a:gd name="connsiteY3" fmla="*/ 1640519 h 1765886"/>
                <a:gd name="connsiteX4" fmla="*/ 0 w 2323569"/>
                <a:gd name="connsiteY4" fmla="*/ 0 h 1765886"/>
                <a:gd name="connsiteX0" fmla="*/ 0 w 2323569"/>
                <a:gd name="connsiteY0" fmla="*/ 0 h 1765886"/>
                <a:gd name="connsiteX1" fmla="*/ 2270823 w 2323569"/>
                <a:gd name="connsiteY1" fmla="*/ 17223 h 1765886"/>
                <a:gd name="connsiteX2" fmla="*/ 2323569 w 2323569"/>
                <a:gd name="connsiteY2" fmla="*/ 1765886 h 1765886"/>
                <a:gd name="connsiteX3" fmla="*/ 71894 w 2323569"/>
                <a:gd name="connsiteY3" fmla="*/ 1644449 h 1765886"/>
                <a:gd name="connsiteX4" fmla="*/ 0 w 2323569"/>
                <a:gd name="connsiteY4" fmla="*/ 0 h 1765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3569" h="1765886">
                  <a:moveTo>
                    <a:pt x="0" y="0"/>
                  </a:moveTo>
                  <a:lnTo>
                    <a:pt x="2270823" y="17223"/>
                  </a:lnTo>
                  <a:lnTo>
                    <a:pt x="2323569" y="1765886"/>
                  </a:lnTo>
                  <a:lnTo>
                    <a:pt x="71894" y="1644449"/>
                  </a:lnTo>
                  <a:cubicBezTo>
                    <a:pt x="68884" y="1271519"/>
                    <a:pt x="3010" y="37293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201E4E"/>
                </a:gs>
                <a:gs pos="51400">
                  <a:srgbClr val="201D48"/>
                </a:gs>
                <a:gs pos="100000">
                  <a:srgbClr val="27204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1CA724B5-4667-4D00-A077-204190E8D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999579">
              <a:off x="6092353" y="2005808"/>
              <a:ext cx="2260767" cy="1230566"/>
            </a:xfrm>
            <a:prstGeom prst="rect">
              <a:avLst/>
            </a:prstGeom>
          </p:spPr>
        </p:pic>
      </p:grpSp>
      <p:sp>
        <p:nvSpPr>
          <p:cNvPr id="35" name="Равнобедренный треугольник 34">
            <a:extLst>
              <a:ext uri="{FF2B5EF4-FFF2-40B4-BE49-F238E27FC236}">
                <a16:creationId xmlns:a16="http://schemas.microsoft.com/office/drawing/2014/main" id="{3F80405B-7753-4344-88D9-D219545329E5}"/>
              </a:ext>
            </a:extLst>
          </p:cNvPr>
          <p:cNvSpPr/>
          <p:nvPr/>
        </p:nvSpPr>
        <p:spPr>
          <a:xfrm rot="5400000" flipV="1">
            <a:off x="5179242" y="-1823204"/>
            <a:ext cx="2141555" cy="5787957"/>
          </a:xfrm>
          <a:prstGeom prst="triangle">
            <a:avLst>
              <a:gd name="adj" fmla="val 0"/>
            </a:avLst>
          </a:prstGeom>
          <a:gradFill>
            <a:gsLst>
              <a:gs pos="0">
                <a:srgbClr val="61A7B7">
                  <a:alpha val="63000"/>
                </a:srgbClr>
              </a:gs>
              <a:gs pos="100000">
                <a:srgbClr val="0070C0">
                  <a:alpha val="66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F292CB93-9BC4-4CB1-8C4C-4B05A8FA409B}"/>
              </a:ext>
            </a:extLst>
          </p:cNvPr>
          <p:cNvSpPr/>
          <p:nvPr/>
        </p:nvSpPr>
        <p:spPr>
          <a:xfrm rot="16200000">
            <a:off x="6179012" y="36958"/>
            <a:ext cx="3001947" cy="2928027"/>
          </a:xfrm>
          <a:prstGeom prst="triangle">
            <a:avLst>
              <a:gd name="adj" fmla="val 100000"/>
            </a:avLst>
          </a:prstGeom>
          <a:gradFill>
            <a:gsLst>
              <a:gs pos="0">
                <a:srgbClr val="61A7B7"/>
              </a:gs>
              <a:gs pos="100000">
                <a:srgbClr val="0070C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7" name="Равнобедренный треугольник 36">
            <a:extLst>
              <a:ext uri="{FF2B5EF4-FFF2-40B4-BE49-F238E27FC236}">
                <a16:creationId xmlns:a16="http://schemas.microsoft.com/office/drawing/2014/main" id="{9CA95958-4C76-4E38-A036-0B5C85606792}"/>
              </a:ext>
            </a:extLst>
          </p:cNvPr>
          <p:cNvSpPr/>
          <p:nvPr/>
        </p:nvSpPr>
        <p:spPr>
          <a:xfrm rot="16200000">
            <a:off x="2959155" y="-1041342"/>
            <a:ext cx="3001946" cy="9367737"/>
          </a:xfrm>
          <a:prstGeom prst="triangle">
            <a:avLst>
              <a:gd name="adj" fmla="val 0"/>
            </a:avLst>
          </a:prstGeom>
          <a:gradFill>
            <a:gsLst>
              <a:gs pos="0">
                <a:srgbClr val="61A7B7">
                  <a:alpha val="50000"/>
                </a:srgbClr>
              </a:gs>
              <a:gs pos="100000">
                <a:srgbClr val="0070C0">
                  <a:alpha val="8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F239DF6-0071-46AB-BBD8-0973500C12C1}"/>
              </a:ext>
            </a:extLst>
          </p:cNvPr>
          <p:cNvGrpSpPr/>
          <p:nvPr/>
        </p:nvGrpSpPr>
        <p:grpSpPr>
          <a:xfrm rot="324474">
            <a:off x="4760006" y="1042125"/>
            <a:ext cx="3843317" cy="2944645"/>
            <a:chOff x="4488401" y="1234337"/>
            <a:chExt cx="4194609" cy="3213795"/>
          </a:xfrm>
          <a:effectLst>
            <a:reflection blurRad="6350" stA="52000" endA="300" endPos="35000" dir="5400000" sy="-100000" algn="bl" rotWithShape="0"/>
          </a:effectLst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AD1F238-C1B7-423C-839C-DBC8CE66CF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8401" y="1234337"/>
              <a:ext cx="4194609" cy="3213795"/>
            </a:xfrm>
            <a:prstGeom prst="rect">
              <a:avLst/>
            </a:prstGeom>
          </p:spPr>
        </p:pic>
        <p:sp>
          <p:nvSpPr>
            <p:cNvPr id="40" name="Прямоугольник 24">
              <a:extLst>
                <a:ext uri="{FF2B5EF4-FFF2-40B4-BE49-F238E27FC236}">
                  <a16:creationId xmlns:a16="http://schemas.microsoft.com/office/drawing/2014/main" id="{2A61997F-C267-41FF-87AE-7F3EB1E88D6A}"/>
                </a:ext>
              </a:extLst>
            </p:cNvPr>
            <p:cNvSpPr/>
            <p:nvPr/>
          </p:nvSpPr>
          <p:spPr>
            <a:xfrm rot="1143949">
              <a:off x="6053427" y="1742716"/>
              <a:ext cx="2338618" cy="1780491"/>
            </a:xfrm>
            <a:custGeom>
              <a:avLst/>
              <a:gdLst>
                <a:gd name="connsiteX0" fmla="*/ 0 w 2222437"/>
                <a:gd name="connsiteY0" fmla="*/ 0 h 1104938"/>
                <a:gd name="connsiteX1" fmla="*/ 2222437 w 2222437"/>
                <a:gd name="connsiteY1" fmla="*/ 0 h 1104938"/>
                <a:gd name="connsiteX2" fmla="*/ 2222437 w 2222437"/>
                <a:gd name="connsiteY2" fmla="*/ 1104938 h 1104938"/>
                <a:gd name="connsiteX3" fmla="*/ 0 w 2222437"/>
                <a:gd name="connsiteY3" fmla="*/ 1104938 h 1104938"/>
                <a:gd name="connsiteX4" fmla="*/ 0 w 2222437"/>
                <a:gd name="connsiteY4" fmla="*/ 0 h 1104938"/>
                <a:gd name="connsiteX0" fmla="*/ 0 w 2231468"/>
                <a:gd name="connsiteY0" fmla="*/ 0 h 1118790"/>
                <a:gd name="connsiteX1" fmla="*/ 2231468 w 2231468"/>
                <a:gd name="connsiteY1" fmla="*/ 13852 h 1118790"/>
                <a:gd name="connsiteX2" fmla="*/ 2231468 w 2231468"/>
                <a:gd name="connsiteY2" fmla="*/ 1118790 h 1118790"/>
                <a:gd name="connsiteX3" fmla="*/ 9031 w 2231468"/>
                <a:gd name="connsiteY3" fmla="*/ 1118790 h 1118790"/>
                <a:gd name="connsiteX4" fmla="*/ 0 w 2231468"/>
                <a:gd name="connsiteY4" fmla="*/ 0 h 1118790"/>
                <a:gd name="connsiteX0" fmla="*/ 0 w 2270823"/>
                <a:gd name="connsiteY0" fmla="*/ 0 h 1118790"/>
                <a:gd name="connsiteX1" fmla="*/ 2270823 w 2270823"/>
                <a:gd name="connsiteY1" fmla="*/ 17223 h 1118790"/>
                <a:gd name="connsiteX2" fmla="*/ 2231468 w 2270823"/>
                <a:gd name="connsiteY2" fmla="*/ 1118790 h 1118790"/>
                <a:gd name="connsiteX3" fmla="*/ 9031 w 2270823"/>
                <a:gd name="connsiteY3" fmla="*/ 1118790 h 1118790"/>
                <a:gd name="connsiteX4" fmla="*/ 0 w 2270823"/>
                <a:gd name="connsiteY4" fmla="*/ 0 h 1118790"/>
                <a:gd name="connsiteX0" fmla="*/ 0 w 2323569"/>
                <a:gd name="connsiteY0" fmla="*/ 0 h 1765886"/>
                <a:gd name="connsiteX1" fmla="*/ 2270823 w 2323569"/>
                <a:gd name="connsiteY1" fmla="*/ 17223 h 1765886"/>
                <a:gd name="connsiteX2" fmla="*/ 2323569 w 2323569"/>
                <a:gd name="connsiteY2" fmla="*/ 1765886 h 1765886"/>
                <a:gd name="connsiteX3" fmla="*/ 9031 w 2323569"/>
                <a:gd name="connsiteY3" fmla="*/ 1118790 h 1765886"/>
                <a:gd name="connsiteX4" fmla="*/ 0 w 2323569"/>
                <a:gd name="connsiteY4" fmla="*/ 0 h 1765886"/>
                <a:gd name="connsiteX0" fmla="*/ 0 w 2323569"/>
                <a:gd name="connsiteY0" fmla="*/ 0 h 1765886"/>
                <a:gd name="connsiteX1" fmla="*/ 2270823 w 2323569"/>
                <a:gd name="connsiteY1" fmla="*/ 17223 h 1765886"/>
                <a:gd name="connsiteX2" fmla="*/ 2323569 w 2323569"/>
                <a:gd name="connsiteY2" fmla="*/ 1765886 h 1765886"/>
                <a:gd name="connsiteX3" fmla="*/ 83265 w 2323569"/>
                <a:gd name="connsiteY3" fmla="*/ 1640519 h 1765886"/>
                <a:gd name="connsiteX4" fmla="*/ 0 w 2323569"/>
                <a:gd name="connsiteY4" fmla="*/ 0 h 1765886"/>
                <a:gd name="connsiteX0" fmla="*/ 0 w 2323569"/>
                <a:gd name="connsiteY0" fmla="*/ 0 h 1765886"/>
                <a:gd name="connsiteX1" fmla="*/ 2270823 w 2323569"/>
                <a:gd name="connsiteY1" fmla="*/ 17223 h 1765886"/>
                <a:gd name="connsiteX2" fmla="*/ 2323569 w 2323569"/>
                <a:gd name="connsiteY2" fmla="*/ 1765886 h 1765886"/>
                <a:gd name="connsiteX3" fmla="*/ 71894 w 2323569"/>
                <a:gd name="connsiteY3" fmla="*/ 1644449 h 1765886"/>
                <a:gd name="connsiteX4" fmla="*/ 0 w 2323569"/>
                <a:gd name="connsiteY4" fmla="*/ 0 h 1765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3569" h="1765886">
                  <a:moveTo>
                    <a:pt x="0" y="0"/>
                  </a:moveTo>
                  <a:lnTo>
                    <a:pt x="2270823" y="17223"/>
                  </a:lnTo>
                  <a:lnTo>
                    <a:pt x="2323569" y="1765886"/>
                  </a:lnTo>
                  <a:lnTo>
                    <a:pt x="71894" y="1644449"/>
                  </a:lnTo>
                  <a:cubicBezTo>
                    <a:pt x="68884" y="1271519"/>
                    <a:pt x="3010" y="37293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201E4E"/>
                </a:gs>
                <a:gs pos="51400">
                  <a:srgbClr val="201D48"/>
                </a:gs>
                <a:gs pos="100000">
                  <a:srgbClr val="27204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F63686ED-C446-44C8-A698-0316A4EBD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999579">
              <a:off x="6092353" y="2005808"/>
              <a:ext cx="2260767" cy="1230566"/>
            </a:xfrm>
            <a:prstGeom prst="rect">
              <a:avLst/>
            </a:prstGeom>
          </p:spPr>
        </p:pic>
      </p:grpSp>
      <p:sp>
        <p:nvSpPr>
          <p:cNvPr id="42" name="Равнобедренный треугольник 41">
            <a:extLst>
              <a:ext uri="{FF2B5EF4-FFF2-40B4-BE49-F238E27FC236}">
                <a16:creationId xmlns:a16="http://schemas.microsoft.com/office/drawing/2014/main" id="{AB2B9EDF-4E74-443E-89CD-F68FBCD94A13}"/>
              </a:ext>
            </a:extLst>
          </p:cNvPr>
          <p:cNvSpPr/>
          <p:nvPr/>
        </p:nvSpPr>
        <p:spPr>
          <a:xfrm rot="5400000" flipV="1">
            <a:off x="5179241" y="-1823204"/>
            <a:ext cx="2141555" cy="5787957"/>
          </a:xfrm>
          <a:prstGeom prst="triangle">
            <a:avLst>
              <a:gd name="adj" fmla="val 0"/>
            </a:avLst>
          </a:prstGeom>
          <a:gradFill>
            <a:gsLst>
              <a:gs pos="0">
                <a:srgbClr val="61A7B7">
                  <a:alpha val="63000"/>
                </a:srgbClr>
              </a:gs>
              <a:gs pos="100000">
                <a:srgbClr val="0070C0">
                  <a:alpha val="66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3" name="Равнобедренный треугольник 42">
            <a:extLst>
              <a:ext uri="{FF2B5EF4-FFF2-40B4-BE49-F238E27FC236}">
                <a16:creationId xmlns:a16="http://schemas.microsoft.com/office/drawing/2014/main" id="{A767BA8E-9B66-4DAD-A391-B55728583B62}"/>
              </a:ext>
            </a:extLst>
          </p:cNvPr>
          <p:cNvSpPr/>
          <p:nvPr/>
        </p:nvSpPr>
        <p:spPr>
          <a:xfrm rot="16200000">
            <a:off x="6179011" y="36958"/>
            <a:ext cx="3001947" cy="2928027"/>
          </a:xfrm>
          <a:prstGeom prst="triangle">
            <a:avLst>
              <a:gd name="adj" fmla="val 100000"/>
            </a:avLst>
          </a:prstGeom>
          <a:gradFill>
            <a:gsLst>
              <a:gs pos="0">
                <a:srgbClr val="61A7B7"/>
              </a:gs>
              <a:gs pos="100000">
                <a:srgbClr val="0070C0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4" name="Равнобедренный треугольник 43">
            <a:extLst>
              <a:ext uri="{FF2B5EF4-FFF2-40B4-BE49-F238E27FC236}">
                <a16:creationId xmlns:a16="http://schemas.microsoft.com/office/drawing/2014/main" id="{646E01AF-033F-494B-A3F9-AEF0F82782CC}"/>
              </a:ext>
            </a:extLst>
          </p:cNvPr>
          <p:cNvSpPr/>
          <p:nvPr/>
        </p:nvSpPr>
        <p:spPr>
          <a:xfrm rot="16200000">
            <a:off x="2959154" y="-1041342"/>
            <a:ext cx="3001946" cy="9367737"/>
          </a:xfrm>
          <a:prstGeom prst="triangle">
            <a:avLst>
              <a:gd name="adj" fmla="val 0"/>
            </a:avLst>
          </a:prstGeom>
          <a:gradFill>
            <a:gsLst>
              <a:gs pos="0">
                <a:srgbClr val="61A7B7">
                  <a:alpha val="50000"/>
                </a:srgbClr>
              </a:gs>
              <a:gs pos="100000">
                <a:srgbClr val="0070C0">
                  <a:alpha val="8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C9CDA58-DE1D-4A39-B2B9-D930A4B7546E}"/>
              </a:ext>
            </a:extLst>
          </p:cNvPr>
          <p:cNvGrpSpPr/>
          <p:nvPr/>
        </p:nvGrpSpPr>
        <p:grpSpPr>
          <a:xfrm rot="324474">
            <a:off x="4760005" y="1042125"/>
            <a:ext cx="3843317" cy="2944645"/>
            <a:chOff x="4488401" y="1234337"/>
            <a:chExt cx="4194609" cy="3213795"/>
          </a:xfrm>
          <a:effectLst>
            <a:reflection blurRad="6350" stA="52000" endA="300" endPos="35000" dir="5400000" sy="-100000" algn="bl" rotWithShape="0"/>
          </a:effectLst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A2720EE7-D56E-4CF3-8C64-CAD539B236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8401" y="1234337"/>
              <a:ext cx="4194609" cy="3213795"/>
            </a:xfrm>
            <a:prstGeom prst="rect">
              <a:avLst/>
            </a:prstGeom>
          </p:spPr>
        </p:pic>
        <p:sp>
          <p:nvSpPr>
            <p:cNvPr id="47" name="Прямоугольник 24">
              <a:extLst>
                <a:ext uri="{FF2B5EF4-FFF2-40B4-BE49-F238E27FC236}">
                  <a16:creationId xmlns:a16="http://schemas.microsoft.com/office/drawing/2014/main" id="{EB8DFE26-CE96-46C5-B8F8-8076E62FEBAF}"/>
                </a:ext>
              </a:extLst>
            </p:cNvPr>
            <p:cNvSpPr/>
            <p:nvPr/>
          </p:nvSpPr>
          <p:spPr>
            <a:xfrm rot="1143949">
              <a:off x="6053427" y="1742716"/>
              <a:ext cx="2338618" cy="1780491"/>
            </a:xfrm>
            <a:custGeom>
              <a:avLst/>
              <a:gdLst>
                <a:gd name="connsiteX0" fmla="*/ 0 w 2222437"/>
                <a:gd name="connsiteY0" fmla="*/ 0 h 1104938"/>
                <a:gd name="connsiteX1" fmla="*/ 2222437 w 2222437"/>
                <a:gd name="connsiteY1" fmla="*/ 0 h 1104938"/>
                <a:gd name="connsiteX2" fmla="*/ 2222437 w 2222437"/>
                <a:gd name="connsiteY2" fmla="*/ 1104938 h 1104938"/>
                <a:gd name="connsiteX3" fmla="*/ 0 w 2222437"/>
                <a:gd name="connsiteY3" fmla="*/ 1104938 h 1104938"/>
                <a:gd name="connsiteX4" fmla="*/ 0 w 2222437"/>
                <a:gd name="connsiteY4" fmla="*/ 0 h 1104938"/>
                <a:gd name="connsiteX0" fmla="*/ 0 w 2231468"/>
                <a:gd name="connsiteY0" fmla="*/ 0 h 1118790"/>
                <a:gd name="connsiteX1" fmla="*/ 2231468 w 2231468"/>
                <a:gd name="connsiteY1" fmla="*/ 13852 h 1118790"/>
                <a:gd name="connsiteX2" fmla="*/ 2231468 w 2231468"/>
                <a:gd name="connsiteY2" fmla="*/ 1118790 h 1118790"/>
                <a:gd name="connsiteX3" fmla="*/ 9031 w 2231468"/>
                <a:gd name="connsiteY3" fmla="*/ 1118790 h 1118790"/>
                <a:gd name="connsiteX4" fmla="*/ 0 w 2231468"/>
                <a:gd name="connsiteY4" fmla="*/ 0 h 1118790"/>
                <a:gd name="connsiteX0" fmla="*/ 0 w 2270823"/>
                <a:gd name="connsiteY0" fmla="*/ 0 h 1118790"/>
                <a:gd name="connsiteX1" fmla="*/ 2270823 w 2270823"/>
                <a:gd name="connsiteY1" fmla="*/ 17223 h 1118790"/>
                <a:gd name="connsiteX2" fmla="*/ 2231468 w 2270823"/>
                <a:gd name="connsiteY2" fmla="*/ 1118790 h 1118790"/>
                <a:gd name="connsiteX3" fmla="*/ 9031 w 2270823"/>
                <a:gd name="connsiteY3" fmla="*/ 1118790 h 1118790"/>
                <a:gd name="connsiteX4" fmla="*/ 0 w 2270823"/>
                <a:gd name="connsiteY4" fmla="*/ 0 h 1118790"/>
                <a:gd name="connsiteX0" fmla="*/ 0 w 2323569"/>
                <a:gd name="connsiteY0" fmla="*/ 0 h 1765886"/>
                <a:gd name="connsiteX1" fmla="*/ 2270823 w 2323569"/>
                <a:gd name="connsiteY1" fmla="*/ 17223 h 1765886"/>
                <a:gd name="connsiteX2" fmla="*/ 2323569 w 2323569"/>
                <a:gd name="connsiteY2" fmla="*/ 1765886 h 1765886"/>
                <a:gd name="connsiteX3" fmla="*/ 9031 w 2323569"/>
                <a:gd name="connsiteY3" fmla="*/ 1118790 h 1765886"/>
                <a:gd name="connsiteX4" fmla="*/ 0 w 2323569"/>
                <a:gd name="connsiteY4" fmla="*/ 0 h 1765886"/>
                <a:gd name="connsiteX0" fmla="*/ 0 w 2323569"/>
                <a:gd name="connsiteY0" fmla="*/ 0 h 1765886"/>
                <a:gd name="connsiteX1" fmla="*/ 2270823 w 2323569"/>
                <a:gd name="connsiteY1" fmla="*/ 17223 h 1765886"/>
                <a:gd name="connsiteX2" fmla="*/ 2323569 w 2323569"/>
                <a:gd name="connsiteY2" fmla="*/ 1765886 h 1765886"/>
                <a:gd name="connsiteX3" fmla="*/ 83265 w 2323569"/>
                <a:gd name="connsiteY3" fmla="*/ 1640519 h 1765886"/>
                <a:gd name="connsiteX4" fmla="*/ 0 w 2323569"/>
                <a:gd name="connsiteY4" fmla="*/ 0 h 1765886"/>
                <a:gd name="connsiteX0" fmla="*/ 0 w 2323569"/>
                <a:gd name="connsiteY0" fmla="*/ 0 h 1765886"/>
                <a:gd name="connsiteX1" fmla="*/ 2270823 w 2323569"/>
                <a:gd name="connsiteY1" fmla="*/ 17223 h 1765886"/>
                <a:gd name="connsiteX2" fmla="*/ 2323569 w 2323569"/>
                <a:gd name="connsiteY2" fmla="*/ 1765886 h 1765886"/>
                <a:gd name="connsiteX3" fmla="*/ 71894 w 2323569"/>
                <a:gd name="connsiteY3" fmla="*/ 1644449 h 1765886"/>
                <a:gd name="connsiteX4" fmla="*/ 0 w 2323569"/>
                <a:gd name="connsiteY4" fmla="*/ 0 h 1765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3569" h="1765886">
                  <a:moveTo>
                    <a:pt x="0" y="0"/>
                  </a:moveTo>
                  <a:lnTo>
                    <a:pt x="2270823" y="17223"/>
                  </a:lnTo>
                  <a:lnTo>
                    <a:pt x="2323569" y="1765886"/>
                  </a:lnTo>
                  <a:lnTo>
                    <a:pt x="71894" y="1644449"/>
                  </a:lnTo>
                  <a:cubicBezTo>
                    <a:pt x="68884" y="1271519"/>
                    <a:pt x="3010" y="37293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201E4E"/>
                </a:gs>
                <a:gs pos="51400">
                  <a:srgbClr val="201D48"/>
                </a:gs>
                <a:gs pos="100000">
                  <a:srgbClr val="27204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E4F0518E-D6FE-424F-ABBE-81801B2FC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999579">
              <a:off x="6092353" y="2005808"/>
              <a:ext cx="2260767" cy="12305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1616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A4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90175"/>
            <a:ext cx="476737" cy="4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1"/>
          <p:cNvSpPr txBox="1"/>
          <p:nvPr/>
        </p:nvSpPr>
        <p:spPr>
          <a:xfrm>
            <a:off x="740175" y="290175"/>
            <a:ext cx="193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Октагон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150;p21">
            <a:extLst>
              <a:ext uri="{FF2B5EF4-FFF2-40B4-BE49-F238E27FC236}">
                <a16:creationId xmlns:a16="http://schemas.microsoft.com/office/drawing/2014/main" id="{3315671D-DD98-4358-9560-AD776EB04E94}"/>
              </a:ext>
            </a:extLst>
          </p:cNvPr>
          <p:cNvSpPr txBox="1"/>
          <p:nvPr/>
        </p:nvSpPr>
        <p:spPr>
          <a:xfrm>
            <a:off x="311700" y="610457"/>
            <a:ext cx="8501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Montserrat"/>
                <a:sym typeface="Montserrat"/>
              </a:rPr>
              <a:t>Механика работы на платформе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395FE2D-51BD-4ECE-BA1C-6887A9C1B7E2}"/>
              </a:ext>
            </a:extLst>
          </p:cNvPr>
          <p:cNvGrpSpPr/>
          <p:nvPr/>
        </p:nvGrpSpPr>
        <p:grpSpPr>
          <a:xfrm>
            <a:off x="15025" y="1783079"/>
            <a:ext cx="9144000" cy="56947"/>
            <a:chOff x="-7951" y="2010972"/>
            <a:chExt cx="7168988" cy="0"/>
          </a:xfrm>
        </p:grpSpPr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0A0D7F69-72EF-4D90-BD2F-3686484E96A8}"/>
                </a:ext>
              </a:extLst>
            </p:cNvPr>
            <p:cNvCxnSpPr>
              <a:cxnSpLocks/>
            </p:cNvCxnSpPr>
            <p:nvPr/>
          </p:nvCxnSpPr>
          <p:spPr>
            <a:xfrm>
              <a:off x="-7951" y="2010972"/>
              <a:ext cx="2876254" cy="0"/>
            </a:xfrm>
            <a:prstGeom prst="line">
              <a:avLst/>
            </a:prstGeom>
            <a:ln>
              <a:gradFill flip="none" rotWithShape="1">
                <a:gsLst>
                  <a:gs pos="100000">
                    <a:srgbClr val="B14CBC"/>
                  </a:gs>
                  <a:gs pos="0">
                    <a:srgbClr val="8455E2"/>
                  </a:gs>
                </a:gsLst>
                <a:lin ang="0" scaled="1"/>
                <a:tileRect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E75B7AD8-7AB8-4C0C-AB40-D69CF6C35395}"/>
                </a:ext>
              </a:extLst>
            </p:cNvPr>
            <p:cNvCxnSpPr>
              <a:cxnSpLocks/>
            </p:cNvCxnSpPr>
            <p:nvPr/>
          </p:nvCxnSpPr>
          <p:spPr>
            <a:xfrm>
              <a:off x="2868303" y="2010972"/>
              <a:ext cx="4292734" cy="0"/>
            </a:xfrm>
            <a:prstGeom prst="line">
              <a:avLst/>
            </a:prstGeom>
            <a:ln>
              <a:gradFill flip="none" rotWithShape="1">
                <a:gsLst>
                  <a:gs pos="100000">
                    <a:srgbClr val="4CA6B0"/>
                  </a:gs>
                  <a:gs pos="0">
                    <a:srgbClr val="B14CBC"/>
                  </a:gs>
                </a:gsLst>
                <a:lin ang="0" scaled="1"/>
                <a:tileRect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B098B93-3B51-47C2-8059-A577B5948251}"/>
              </a:ext>
            </a:extLst>
          </p:cNvPr>
          <p:cNvGrpSpPr/>
          <p:nvPr/>
        </p:nvGrpSpPr>
        <p:grpSpPr>
          <a:xfrm>
            <a:off x="3593145" y="1051067"/>
            <a:ext cx="5057705" cy="3827700"/>
            <a:chOff x="3593145" y="1051067"/>
            <a:chExt cx="5057705" cy="382770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69A740F-1A98-49C9-AE2E-95C29C6A8AFD}"/>
                </a:ext>
              </a:extLst>
            </p:cNvPr>
            <p:cNvSpPr txBox="1"/>
            <p:nvPr/>
          </p:nvSpPr>
          <p:spPr>
            <a:xfrm>
              <a:off x="3733050" y="2169409"/>
              <a:ext cx="47432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Arial"/>
                  <a:sym typeface="Arial"/>
                </a:rPr>
                <a:t>Получает необходимые компетенции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Arial"/>
                  <a:sym typeface="Arial"/>
                </a:rPr>
                <a:t>для выполнении задачи. </a:t>
              </a:r>
              <a:r>
                <a:rPr kumimoji="0" lang="ru-RU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Arial"/>
                  <a:sym typeface="Arial"/>
                </a:rPr>
                <a:t>Компетенции имеют разный уровень сложности.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Arial"/>
                  <a:sym typeface="Arial"/>
                </a:rPr>
                <a:t> </a:t>
              </a:r>
              <a:r>
                <a:rPr kumimoji="0" lang="ru-RU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Arial"/>
                  <a:sym typeface="Arial"/>
                </a:rPr>
                <a:t>Правильность выполнения заданий проверяет наставник.</a:t>
              </a: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ea typeface="Verdana" panose="020B0604030504040204" pitchFamily="34" charset="0"/>
                <a:cs typeface="Arial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51E869-8A94-463E-9229-9167A921E721}"/>
                </a:ext>
              </a:extLst>
            </p:cNvPr>
            <p:cNvSpPr txBox="1"/>
            <p:nvPr/>
          </p:nvSpPr>
          <p:spPr>
            <a:xfrm>
              <a:off x="3733050" y="1835334"/>
              <a:ext cx="12792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-52"/>
                  <a:ea typeface="Verdana" panose="020B0604030504040204" pitchFamily="34" charset="0"/>
                  <a:cs typeface="Arial"/>
                  <a:sym typeface="Arial"/>
                </a:rPr>
                <a:t>Шаг 02</a:t>
              </a:r>
            </a:p>
          </p:txBody>
        </p:sp>
        <p:pic>
          <p:nvPicPr>
            <p:cNvPr id="18" name="Рисунок 17" descr="Маркер со сплошной заливкой">
              <a:extLst>
                <a:ext uri="{FF2B5EF4-FFF2-40B4-BE49-F238E27FC236}">
                  <a16:creationId xmlns:a16="http://schemas.microsoft.com/office/drawing/2014/main" id="{7FFA5520-85F9-4754-A8E8-FB853F2E4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93145" y="1051067"/>
              <a:ext cx="845503" cy="84550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686CD5B7-6BDB-477A-9E4D-628670E8B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48858" y="3245586"/>
              <a:ext cx="4222328" cy="672466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C779265-F487-4D55-A264-ADBCB86775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07294" y="3702195"/>
              <a:ext cx="4222328" cy="675683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2E6FC75A-FCCB-4D94-98BE-AA7BB0342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30008" y="4187319"/>
              <a:ext cx="4320842" cy="691448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D80613D-DE7C-4D88-B0F6-777652FC150B}"/>
              </a:ext>
            </a:extLst>
          </p:cNvPr>
          <p:cNvGrpSpPr/>
          <p:nvPr/>
        </p:nvGrpSpPr>
        <p:grpSpPr>
          <a:xfrm>
            <a:off x="184968" y="1052597"/>
            <a:ext cx="3351246" cy="3824742"/>
            <a:chOff x="184968" y="1052597"/>
            <a:chExt cx="3351246" cy="3824742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25A1558E-EBBC-4269-B71B-1E3169A1F93F}"/>
                </a:ext>
              </a:extLst>
            </p:cNvPr>
            <p:cNvGrpSpPr/>
            <p:nvPr/>
          </p:nvGrpSpPr>
          <p:grpSpPr>
            <a:xfrm>
              <a:off x="184968" y="1052597"/>
              <a:ext cx="3325793" cy="2070919"/>
              <a:chOff x="184968" y="971793"/>
              <a:chExt cx="3325793" cy="2070919"/>
            </a:xfrm>
          </p:grpSpPr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E4BBFBC8-44F6-45F2-85BA-8B1E5990D6DF}"/>
                  </a:ext>
                </a:extLst>
              </p:cNvPr>
              <p:cNvGrpSpPr/>
              <p:nvPr/>
            </p:nvGrpSpPr>
            <p:grpSpPr>
              <a:xfrm>
                <a:off x="311700" y="1762466"/>
                <a:ext cx="3199061" cy="1280246"/>
                <a:chOff x="495273" y="2250564"/>
                <a:chExt cx="3298163" cy="1280246"/>
              </a:xfrm>
            </p:grpSpPr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4354F4E7-B22C-4BD7-90C2-0E963C6ADB78}"/>
                    </a:ext>
                  </a:extLst>
                </p:cNvPr>
                <p:cNvSpPr txBox="1"/>
                <p:nvPr/>
              </p:nvSpPr>
              <p:spPr>
                <a:xfrm>
                  <a:off x="495273" y="2576703"/>
                  <a:ext cx="3298163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Montserrat" panose="00000500000000000000" pitchFamily="2" charset="-52"/>
                      <a:ea typeface="Verdana" panose="020B0604030504040204" pitchFamily="34" charset="0"/>
                      <a:cs typeface="Arial"/>
                      <a:sym typeface="Arial"/>
                    </a:rPr>
                    <a:t>Студент регистрируется 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Montserrat" panose="00000500000000000000" pitchFamily="2" charset="-52"/>
                      <a:ea typeface="Verdana" panose="020B0604030504040204" pitchFamily="34" charset="0"/>
                      <a:cs typeface="Arial"/>
                      <a:sym typeface="Arial"/>
                    </a:rPr>
                    <a:t>на платформе </a:t>
                  </a: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285F4"/>
                      </a:solidFill>
                      <a:effectLst/>
                      <a:uLnTx/>
                      <a:uFillTx/>
                      <a:latin typeface="Montserrat" panose="00000500000000000000" pitchFamily="2" charset="-52"/>
                      <a:ea typeface="Verdana" panose="020B0604030504040204" pitchFamily="34" charset="0"/>
                      <a:cs typeface="Arial"/>
                      <a:sym typeface="Arial"/>
                    </a:rPr>
                    <a:t>https://students.forus.ru/</a:t>
                  </a:r>
                  <a:r>
                    <a:rPr kumimoji="0" lang="ru-RU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Montserrat" panose="00000500000000000000" pitchFamily="2" charset="-52"/>
                      <a:ea typeface="Verdana" panose="020B0604030504040204" pitchFamily="34" charset="0"/>
                      <a:cs typeface="Arial"/>
                      <a:sym typeface="Arial"/>
                    </a:rPr>
                    <a:t>. Выбирает задачу от заказчика.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64F15B9-5A04-452B-8A5C-32743D47F98C}"/>
                    </a:ext>
                  </a:extLst>
                </p:cNvPr>
                <p:cNvSpPr txBox="1"/>
                <p:nvPr/>
              </p:nvSpPr>
              <p:spPr>
                <a:xfrm>
                  <a:off x="495273" y="2250564"/>
                  <a:ext cx="151624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Montserrat" panose="00000500000000000000" pitchFamily="2" charset="-52"/>
                      <a:ea typeface="Verdana" panose="020B0604030504040204" pitchFamily="34" charset="0"/>
                      <a:cs typeface="Arial"/>
                      <a:sym typeface="Arial"/>
                    </a:rPr>
                    <a:t>Шаг 01</a:t>
                  </a:r>
                </a:p>
              </p:txBody>
            </p:sp>
          </p:grpSp>
          <p:pic>
            <p:nvPicPr>
              <p:cNvPr id="10" name="Рисунок 9" descr="Маркер со сплошной заливкой">
                <a:extLst>
                  <a:ext uri="{FF2B5EF4-FFF2-40B4-BE49-F238E27FC236}">
                    <a16:creationId xmlns:a16="http://schemas.microsoft.com/office/drawing/2014/main" id="{20F428D4-596B-479A-99D9-5BEE54E24D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84968" y="971793"/>
                <a:ext cx="842442" cy="842442"/>
              </a:xfrm>
              <a:prstGeom prst="rect">
                <a:avLst/>
              </a:prstGeom>
            </p:spPr>
          </p:pic>
        </p:grp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0765AE73-13B2-40AE-A7A7-33358F7A2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alphaModFix/>
            </a:blip>
            <a:srcRect l="1344" t="2165"/>
            <a:stretch/>
          </p:blipFill>
          <p:spPr>
            <a:xfrm>
              <a:off x="405066" y="3253521"/>
              <a:ext cx="3131148" cy="1623818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1235425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FF33E7"/>
            </a:gs>
            <a:gs pos="100000">
              <a:srgbClr val="0070C0"/>
            </a:gs>
          </a:gsLst>
          <a:lin ang="10800000" scaled="1"/>
          <a:tileRect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15753</TotalTime>
  <Words>1031</Words>
  <Application>Microsoft Office PowerPoint</Application>
  <PresentationFormat>Экран (16:9)</PresentationFormat>
  <Paragraphs>241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Montserrat</vt:lpstr>
      <vt:lpstr>Montserrat Medium</vt:lpstr>
      <vt:lpstr>Arial</vt:lpstr>
      <vt:lpstr>Simple Light</vt:lpstr>
      <vt:lpstr>1_Simple Light</vt:lpstr>
      <vt:lpstr>2_Simple Light</vt:lpstr>
      <vt:lpstr>Платформа "Октагон": опыт прохождения студенческой практики на реальных задачах  от бизнеса</vt:lpstr>
      <vt:lpstr>О группе компаний  «Форус»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Механика работы на платформе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Примеры  реальных задач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Октагон.  Упаковка продукта</dc:title>
  <dc:creator>Досова Алина</dc:creator>
  <cp:lastModifiedBy>Досова Алина</cp:lastModifiedBy>
  <cp:revision>792</cp:revision>
  <dcterms:modified xsi:type="dcterms:W3CDTF">2024-01-24T13:00:59Z</dcterms:modified>
</cp:coreProperties>
</file>